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4">
  <p:sldMasterIdLst>
    <p:sldMasterId id="2147483664" r:id="rId1"/>
    <p:sldMasterId id="2147483648" r:id="rId2"/>
  </p:sldMasterIdLst>
  <p:notesMasterIdLst>
    <p:notesMasterId r:id="rId18"/>
  </p:notesMasterIdLst>
  <p:handoutMasterIdLst>
    <p:handoutMasterId r:id="rId19"/>
  </p:handoutMasterIdLst>
  <p:sldIdLst>
    <p:sldId id="406" r:id="rId3"/>
    <p:sldId id="260" r:id="rId4"/>
    <p:sldId id="379" r:id="rId5"/>
    <p:sldId id="390" r:id="rId6"/>
    <p:sldId id="397" r:id="rId7"/>
    <p:sldId id="392" r:id="rId8"/>
    <p:sldId id="399" r:id="rId9"/>
    <p:sldId id="402" r:id="rId10"/>
    <p:sldId id="404" r:id="rId11"/>
    <p:sldId id="395" r:id="rId12"/>
    <p:sldId id="401" r:id="rId13"/>
    <p:sldId id="394" r:id="rId14"/>
    <p:sldId id="393" r:id="rId15"/>
    <p:sldId id="382" r:id="rId16"/>
    <p:sldId id="327" r:id="rId1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C2"/>
    <a:srgbClr val="F8F9FA"/>
    <a:srgbClr val="E6433D"/>
    <a:srgbClr val="376BB4"/>
    <a:srgbClr val="359CDB"/>
    <a:srgbClr val="AECCDB"/>
    <a:srgbClr val="CBD9E8"/>
    <a:srgbClr val="E46C0A"/>
    <a:srgbClr val="00628C"/>
    <a:srgbClr val="FBC7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89F2ED-1B18-4E1E-BB94-8AFC0BEF7BF8}" v="48" dt="2025-12-10T21:05:46.293"/>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Kiểu Sáng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137" autoAdjust="0"/>
  </p:normalViewPr>
  <p:slideViewPr>
    <p:cSldViewPr snapToGrid="0">
      <p:cViewPr varScale="1">
        <p:scale>
          <a:sx n="89" d="100"/>
          <a:sy n="89" d="100"/>
        </p:scale>
        <p:origin x="79" y="4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2EC5B717-5E6C-428A-9DD5-632DCE34FE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a:extLst>
              <a:ext uri="{FF2B5EF4-FFF2-40B4-BE49-F238E27FC236}">
                <a16:creationId xmlns:a16="http://schemas.microsoft.com/office/drawing/2014/main" id="{00C975FD-56BD-4D4E-8821-1510415CC7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054FFA-3AF3-4A62-8AC6-BFC54DB1FFB0}" type="datetime1">
              <a:rPr lang="vi-VN" smtClean="0"/>
              <a:t>12/12/2025</a:t>
            </a:fld>
            <a:endParaRPr lang="vi-VN"/>
          </a:p>
        </p:txBody>
      </p:sp>
      <p:sp>
        <p:nvSpPr>
          <p:cNvPr id="4" name="Chỗ dành sẵn cho Chân trang 3">
            <a:extLst>
              <a:ext uri="{FF2B5EF4-FFF2-40B4-BE49-F238E27FC236}">
                <a16:creationId xmlns:a16="http://schemas.microsoft.com/office/drawing/2014/main" id="{3118DBEE-35BE-4ED4-886C-7245875F1C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vi-VN"/>
              <a:t>Giới thiệu</a:t>
            </a:r>
          </a:p>
        </p:txBody>
      </p:sp>
      <p:sp>
        <p:nvSpPr>
          <p:cNvPr id="5" name="Chỗ dành sẵn cho Số hiệu Bản chiếu 4">
            <a:extLst>
              <a:ext uri="{FF2B5EF4-FFF2-40B4-BE49-F238E27FC236}">
                <a16:creationId xmlns:a16="http://schemas.microsoft.com/office/drawing/2014/main" id="{9143BB7F-6601-4F3A-86ED-B863835938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7BB974-271C-4978-B414-1DD0837BDE6D}" type="slidenum">
              <a:rPr lang="vi-VN" smtClean="0"/>
              <a:t>‹#›</a:t>
            </a:fld>
            <a:endParaRPr lang="vi-VN"/>
          </a:p>
        </p:txBody>
      </p:sp>
    </p:spTree>
    <p:extLst>
      <p:ext uri="{BB962C8B-B14F-4D97-AF65-F5344CB8AC3E}">
        <p14:creationId xmlns:p14="http://schemas.microsoft.com/office/powerpoint/2010/main" val="176204546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0B9A0-C06B-43DE-AC84-8BAC3782ABA0}" type="datetime1">
              <a:rPr lang="vi-VN" smtClean="0"/>
              <a:t>12/12/2025</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vi-VN"/>
              <a:t>Giới thiệu</a:t>
            </a:r>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4C29F0-E010-4B9F-AA21-CA0AF1D08055}" type="slidenum">
              <a:rPr lang="vi-VN" smtClean="0"/>
              <a:t>‹#›</a:t>
            </a:fld>
            <a:endParaRPr lang="vi-VN"/>
          </a:p>
        </p:txBody>
      </p:sp>
    </p:spTree>
    <p:extLst>
      <p:ext uri="{BB962C8B-B14F-4D97-AF65-F5344CB8AC3E}">
        <p14:creationId xmlns:p14="http://schemas.microsoft.com/office/powerpoint/2010/main" val="92966835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Today, we're excited to present our project about the "Word-level &amp; Pose-based Sign Language Interpreter". This is our AI for GOOD solution designed to bridge the communication gaps for the deaf and hard-hearing community. </a:t>
            </a:r>
            <a:endParaRPr lang="en-GB" b="0">
              <a:effectLst/>
            </a:endParaRPr>
          </a:p>
          <a:p>
            <a:br>
              <a:rPr lang="en-GB"/>
            </a:br>
            <a:endParaRPr lang="en-US"/>
          </a:p>
        </p:txBody>
      </p:sp>
      <p:sp>
        <p:nvSpPr>
          <p:cNvPr id="4" name="Date Placeholder 3"/>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1</a:t>
            </a:fld>
            <a:endParaRPr lang="vi-VN"/>
          </a:p>
        </p:txBody>
      </p:sp>
    </p:spTree>
    <p:extLst>
      <p:ext uri="{BB962C8B-B14F-4D97-AF65-F5344CB8AC3E}">
        <p14:creationId xmlns:p14="http://schemas.microsoft.com/office/powerpoint/2010/main" val="2841198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ACA00-4D47-63BF-1294-6861FDEC8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95AEE-E349-AAD3-D854-6AAC2D5B0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8A5F79-A7AC-9304-9D66-E7365C055F5B}"/>
              </a:ext>
            </a:extLst>
          </p:cNvPr>
          <p:cNvSpPr>
            <a:spLocks noGrp="1"/>
          </p:cNvSpPr>
          <p:nvPr>
            <p:ph type="body" idx="1"/>
          </p:nvPr>
        </p:nvSpPr>
        <p:spPr/>
        <p:txBody>
          <a:bodyPr/>
          <a:lstStyle/>
          <a:p>
            <a:r>
              <a:rPr lang="en-GB"/>
              <a:t>I'll walk you through our solution. Our interpreter takes a video of someone signing in ASL, processes it, and outputs natural English captions in real-time; all using just a standard webcam. Here's how it works: </a:t>
            </a:r>
          </a:p>
          <a:p>
            <a:r>
              <a:rPr lang="en-GB"/>
              <a:t>- First, instead of processing heavy video data we take a pose-based approach. We capture video from the webcam and use Google's technology called MediaPipe to extract 180 lightweight landmarks per frame, focusing on hands, upper body, and facial features. This approach is not only faster but also robust against diverse conditions like varying backgrounds or skin tones, ensuring reliable performance in diverse settings.</a:t>
            </a:r>
          </a:p>
          <a:p>
            <a:endParaRPr lang="en-US"/>
          </a:p>
        </p:txBody>
      </p:sp>
      <p:sp>
        <p:nvSpPr>
          <p:cNvPr id="4" name="Date Placeholder 3">
            <a:extLst>
              <a:ext uri="{FF2B5EF4-FFF2-40B4-BE49-F238E27FC236}">
                <a16:creationId xmlns:a16="http://schemas.microsoft.com/office/drawing/2014/main" id="{F5A2F3D6-52A1-D62B-3E85-1F4514B38EE9}"/>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85EC6A48-2D9D-29FA-57A0-DEA46F6D2D8A}"/>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30B5A47B-22B5-CF70-0E13-58C6FE33A89D}"/>
              </a:ext>
            </a:extLst>
          </p:cNvPr>
          <p:cNvSpPr>
            <a:spLocks noGrp="1"/>
          </p:cNvSpPr>
          <p:nvPr>
            <p:ph type="sldNum" sz="quarter" idx="5"/>
          </p:nvPr>
        </p:nvSpPr>
        <p:spPr/>
        <p:txBody>
          <a:bodyPr/>
          <a:lstStyle/>
          <a:p>
            <a:fld id="{E74C29F0-E010-4B9F-AA21-CA0AF1D08055}" type="slidenum">
              <a:rPr lang="vi-VN" smtClean="0"/>
              <a:t>10</a:t>
            </a:fld>
            <a:endParaRPr lang="vi-VN"/>
          </a:p>
        </p:txBody>
      </p:sp>
    </p:spTree>
    <p:extLst>
      <p:ext uri="{BB962C8B-B14F-4D97-AF65-F5344CB8AC3E}">
        <p14:creationId xmlns:p14="http://schemas.microsoft.com/office/powerpoint/2010/main" val="4233963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13486-096E-43A8-646D-37F3F10CC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181D0-6712-D7A3-0AF3-1003FB4DC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26124-78CA-4A5D-5CE2-E31AD23607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 Next, we adapted a Convolutional Transformer-based model, the best solution from the GISLR competition to predict glosses (a written representation of an individual sign), like "MOTHER" or "LOVE", achieving a top-5 accuracy of 86%. </a:t>
            </a:r>
          </a:p>
          <a:p>
            <a:endParaRPr lang="en-US"/>
          </a:p>
        </p:txBody>
      </p:sp>
      <p:sp>
        <p:nvSpPr>
          <p:cNvPr id="4" name="Date Placeholder 3">
            <a:extLst>
              <a:ext uri="{FF2B5EF4-FFF2-40B4-BE49-F238E27FC236}">
                <a16:creationId xmlns:a16="http://schemas.microsoft.com/office/drawing/2014/main" id="{EAE898B3-886E-2700-3215-94C1F4F0B1FA}"/>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022D60DE-CCB7-EB17-8019-9AE94C9EA387}"/>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E4DE3AEB-AE9A-3957-5C34-5D52A39A745E}"/>
              </a:ext>
            </a:extLst>
          </p:cNvPr>
          <p:cNvSpPr>
            <a:spLocks noGrp="1"/>
          </p:cNvSpPr>
          <p:nvPr>
            <p:ph type="sldNum" sz="quarter" idx="5"/>
          </p:nvPr>
        </p:nvSpPr>
        <p:spPr/>
        <p:txBody>
          <a:bodyPr/>
          <a:lstStyle/>
          <a:p>
            <a:fld id="{E74C29F0-E010-4B9F-AA21-CA0AF1D08055}" type="slidenum">
              <a:rPr lang="vi-VN" smtClean="0"/>
              <a:t>11</a:t>
            </a:fld>
            <a:endParaRPr lang="vi-VN"/>
          </a:p>
        </p:txBody>
      </p:sp>
    </p:spTree>
    <p:extLst>
      <p:ext uri="{BB962C8B-B14F-4D97-AF65-F5344CB8AC3E}">
        <p14:creationId xmlns:p14="http://schemas.microsoft.com/office/powerpoint/2010/main" val="4061539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14F3C-638D-5B4E-0932-14967CC6F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679C45-F7BA-FA37-1513-2F2FA8675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7350EF-4273-3FF1-10B5-0ED5CA26A165}"/>
              </a:ext>
            </a:extLst>
          </p:cNvPr>
          <p:cNvSpPr>
            <a:spLocks noGrp="1"/>
          </p:cNvSpPr>
          <p:nvPr>
            <p:ph type="body" idx="1"/>
          </p:nvPr>
        </p:nvSpPr>
        <p:spPr/>
        <p:txBody>
          <a:bodyPr/>
          <a:lstStyle/>
          <a:p>
            <a:r>
              <a:rPr lang="en-GB"/>
              <a:t>- Then, we pass these gloss predictions to an Gloss-to-Text module, which uses GPT-4o-mini to translate them into natural English sentences, such as "Mother loves her family".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a:t>ASL's unique syntax posed a challenge. Glosses don't directly map to English sentences. They often lack articles and follow a topic-comment structure. We tackled this by designing a smart prompt for GPT-4o-mini, allowing it to form a meaningful combinations from multiple gloss predictions, resulting in more natural translations. </a:t>
            </a:r>
            <a:endParaRPr lang="en-US"/>
          </a:p>
        </p:txBody>
      </p:sp>
      <p:sp>
        <p:nvSpPr>
          <p:cNvPr id="4" name="Date Placeholder 3">
            <a:extLst>
              <a:ext uri="{FF2B5EF4-FFF2-40B4-BE49-F238E27FC236}">
                <a16:creationId xmlns:a16="http://schemas.microsoft.com/office/drawing/2014/main" id="{E6E10940-5C18-561F-C188-B610064CAABC}"/>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E7372AEA-D41E-1A3F-35FD-01928CBAF22A}"/>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24BCC528-A106-543C-101D-4081525194BA}"/>
              </a:ext>
            </a:extLst>
          </p:cNvPr>
          <p:cNvSpPr>
            <a:spLocks noGrp="1"/>
          </p:cNvSpPr>
          <p:nvPr>
            <p:ph type="sldNum" sz="quarter" idx="5"/>
          </p:nvPr>
        </p:nvSpPr>
        <p:spPr/>
        <p:txBody>
          <a:bodyPr/>
          <a:lstStyle/>
          <a:p>
            <a:fld id="{E74C29F0-E010-4B9F-AA21-CA0AF1D08055}" type="slidenum">
              <a:rPr lang="vi-VN" smtClean="0"/>
              <a:t>12</a:t>
            </a:fld>
            <a:endParaRPr lang="vi-VN"/>
          </a:p>
        </p:txBody>
      </p:sp>
    </p:spTree>
    <p:extLst>
      <p:ext uri="{BB962C8B-B14F-4D97-AF65-F5344CB8AC3E}">
        <p14:creationId xmlns:p14="http://schemas.microsoft.com/office/powerpoint/2010/main" val="27304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CE4E6-2B1D-5664-A92B-1519C17E3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0F62D-3600-3418-A300-98AB8A969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DFB00-F374-D578-784F-34B7C6944368}"/>
              </a:ext>
            </a:extLst>
          </p:cNvPr>
          <p:cNvSpPr>
            <a:spLocks noGrp="1"/>
          </p:cNvSpPr>
          <p:nvPr>
            <p:ph type="body" idx="1"/>
          </p:nvPr>
        </p:nvSpPr>
        <p:spPr/>
        <p:txBody>
          <a:bodyPr/>
          <a:lstStyle/>
          <a:p>
            <a:r>
              <a:rPr lang="en-GB"/>
              <a:t>Building this solution wasn't without its challenges. Our most major problem was the sparse dataset. The WLASL dataset we used has 2000 classes but only 5-6 examples per word, making it tough for our model to learn effectively. We overcame this by applying data augmentation techniques like rotation and zooming, and by adapting a best model from the Kaggle competition, which boosted our accuracy. However, our top-1 accuracy was still just 61%, which wasn't ideal for reliable translation, so we innovated by using the top-5 predictions (86% accuracy)</a:t>
            </a:r>
          </a:p>
          <a:p>
            <a:endParaRPr lang="en-GB"/>
          </a:p>
          <a:p>
            <a:r>
              <a:rPr lang="en-GB"/>
              <a:t>Another challenge was achieving real-time performance. Through optimization, we already able to reduced our Pose-to-gloss model latency to under 1 seconds by using the key points and TFLite, ensuring a smooth user experience. However, the translation using GPT can be slow, like around 2s, making the whole process will cost the same number with the length of video. These challenges pushed us to think more creatively to find a better solution.</a:t>
            </a:r>
          </a:p>
        </p:txBody>
      </p:sp>
      <p:sp>
        <p:nvSpPr>
          <p:cNvPr id="4" name="Date Placeholder 3">
            <a:extLst>
              <a:ext uri="{FF2B5EF4-FFF2-40B4-BE49-F238E27FC236}">
                <a16:creationId xmlns:a16="http://schemas.microsoft.com/office/drawing/2014/main" id="{38279FF5-9492-3BE7-4689-3C496FAA3A66}"/>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C0B17B69-4D8E-B6BE-EDEB-4A005C28DD92}"/>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11AF1E67-45C0-2D40-BDDA-0C01813983DC}"/>
              </a:ext>
            </a:extLst>
          </p:cNvPr>
          <p:cNvSpPr>
            <a:spLocks noGrp="1"/>
          </p:cNvSpPr>
          <p:nvPr>
            <p:ph type="sldNum" sz="quarter" idx="5"/>
          </p:nvPr>
        </p:nvSpPr>
        <p:spPr/>
        <p:txBody>
          <a:bodyPr/>
          <a:lstStyle/>
          <a:p>
            <a:fld id="{E74C29F0-E010-4B9F-AA21-CA0AF1D08055}" type="slidenum">
              <a:rPr lang="vi-VN" smtClean="0"/>
              <a:t>13</a:t>
            </a:fld>
            <a:endParaRPr lang="vi-VN"/>
          </a:p>
        </p:txBody>
      </p:sp>
    </p:spTree>
    <p:extLst>
      <p:ext uri="{BB962C8B-B14F-4D97-AF65-F5344CB8AC3E}">
        <p14:creationId xmlns:p14="http://schemas.microsoft.com/office/powerpoint/2010/main" val="4283093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23130-4B6E-A5DF-365E-63B65CF9A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E0EA54-DA7A-3DE2-897A-BEB449C86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0525A-B426-5BB9-BDF9-B2F4200060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planned to further improve gloss-to-text part by utilizing the top_n paramaters to return different glosses with scores and letting the GPT decides the translations. We have this idea when reading about beam search</a:t>
            </a:r>
          </a:p>
          <a:p>
            <a:endParaRPr lang="en-GB"/>
          </a:p>
          <a:p>
            <a:r>
              <a:rPr lang="en-GB"/>
              <a:t>Lastly, the prediction problem is not exactly about the model, it's about how we handle a sequence of frames, which required the development of another model to perform the temporal segmentation to detect when a sign starts and ends, which we are currently put in the out-of-scope section in the product requirements. </a:t>
            </a:r>
            <a:endParaRPr lang="en-US"/>
          </a:p>
          <a:p>
            <a:endParaRPr lang="en-US"/>
          </a:p>
        </p:txBody>
      </p:sp>
      <p:sp>
        <p:nvSpPr>
          <p:cNvPr id="4" name="Date Placeholder 3">
            <a:extLst>
              <a:ext uri="{FF2B5EF4-FFF2-40B4-BE49-F238E27FC236}">
                <a16:creationId xmlns:a16="http://schemas.microsoft.com/office/drawing/2014/main" id="{60E0B52D-47DF-E980-055D-942575434CA8}"/>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7E707086-5A5F-DC21-F355-390A0A1DF226}"/>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3E9A6B9F-8A38-C452-F35F-F6063F5B0FA0}"/>
              </a:ext>
            </a:extLst>
          </p:cNvPr>
          <p:cNvSpPr>
            <a:spLocks noGrp="1"/>
          </p:cNvSpPr>
          <p:nvPr>
            <p:ph type="sldNum" sz="quarter" idx="5"/>
          </p:nvPr>
        </p:nvSpPr>
        <p:spPr/>
        <p:txBody>
          <a:bodyPr/>
          <a:lstStyle/>
          <a:p>
            <a:fld id="{E74C29F0-E010-4B9F-AA21-CA0AF1D08055}" type="slidenum">
              <a:rPr lang="vi-VN" smtClean="0"/>
              <a:t>14</a:t>
            </a:fld>
            <a:endParaRPr lang="vi-VN"/>
          </a:p>
        </p:txBody>
      </p:sp>
    </p:spTree>
    <p:extLst>
      <p:ext uri="{BB962C8B-B14F-4D97-AF65-F5344CB8AC3E}">
        <p14:creationId xmlns:p14="http://schemas.microsoft.com/office/powerpoint/2010/main" val="1615848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dive into why this project matters, how we built it, what we've achieved, and the challenges we faced.</a:t>
            </a:r>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Chỗ dành sẵn cho Chân trang 4">
            <a:extLst>
              <a:ext uri="{FF2B5EF4-FFF2-40B4-BE49-F238E27FC236}">
                <a16:creationId xmlns:a16="http://schemas.microsoft.com/office/drawing/2014/main" id="{A1E870DE-7D76-4A78-BE2A-1BCD2764BFA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Giới thiệu</a:t>
            </a:r>
          </a:p>
        </p:txBody>
      </p:sp>
      <p:sp>
        <p:nvSpPr>
          <p:cNvPr id="6" name="Chỗ dành sẵn cho Ngày tháng 5">
            <a:extLst>
              <a:ext uri="{FF2B5EF4-FFF2-40B4-BE49-F238E27FC236}">
                <a16:creationId xmlns:a16="http://schemas.microsoft.com/office/drawing/2014/main" id="{100A7FF0-4CE6-4BCA-A6AA-0D9E4076E75C}"/>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C8B02-59E1-4534-A8BE-F70D1E71260F}" type="datetime1">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12/12/2025</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10365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Communication is a fundamental human need but according to WHO, there are over 1.5 Billions people today experiencing some kinds of hearing loss, a number expected to rise to 2.5 Billions by 2050. The only way that these people use to communicate with the rest of the world is to use sign Language, a visual means of communication using hand gestures, facial expressions, and body movements.</a:t>
            </a:r>
            <a:endParaRPr lang="en-GB" b="0">
              <a:effectLst/>
            </a:endParaRPr>
          </a:p>
          <a:p>
            <a:br>
              <a:rPr lang="en-GB" b="0">
                <a:effectLst/>
              </a:rPr>
            </a:br>
            <a:endParaRPr lang="en-GB" b="0">
              <a:effectLst/>
            </a:endParaRPr>
          </a:p>
          <a:p>
            <a:pPr rtl="0"/>
            <a:r>
              <a:rPr lang="en-GB" sz="1200" b="0" i="0" u="none" strike="noStrike" kern="1200">
                <a:solidFill>
                  <a:schemeClr val="tx1"/>
                </a:solidFill>
                <a:effectLst/>
                <a:latin typeface="+mn-lt"/>
                <a:ea typeface="+mn-ea"/>
                <a:cs typeface="+mn-cs"/>
              </a:rPr>
              <a:t>And for these deaf individuals, digital spaces like virtual meetings or online classes often exclude them due to a lack of accessible tools. Additionally, many existing sign language translation solutions rely on specialized hardware like gloves or glasses, which is expensive and not widely accessible. </a:t>
            </a:r>
            <a:endParaRPr lang="en-GB" b="0">
              <a:effectLst/>
            </a:endParaRPr>
          </a:p>
          <a:p>
            <a:br>
              <a:rPr lang="en-GB" b="0">
                <a:effectLst/>
              </a:rPr>
            </a:br>
            <a:endParaRPr lang="en-GB" b="0">
              <a:effectLst/>
            </a:endParaRPr>
          </a:p>
          <a:p>
            <a:pPr rtl="0"/>
            <a:r>
              <a:rPr lang="en-GB" sz="1200" b="0" i="0" u="none" strike="noStrike" kern="1200">
                <a:solidFill>
                  <a:schemeClr val="tx1"/>
                </a:solidFill>
                <a:effectLst/>
                <a:latin typeface="+mn-lt"/>
                <a:ea typeface="+mn-ea"/>
                <a:cs typeface="+mn-cs"/>
              </a:rPr>
              <a:t>Our project aim to change that. You can imagine a world where deaf individuals can communicate seamlessly in any digital space without barriers. That's the vision we've worked for, using AI to make a real difference. Our goal was to create an affordable, accessible solution that translates American Sign Language into English text in real-time. </a:t>
            </a:r>
            <a:endParaRPr lang="en-GB" b="0">
              <a:effectLst/>
            </a:endParaRPr>
          </a:p>
          <a:p>
            <a:br>
              <a:rPr lang="en-GB" b="0">
                <a:effectLst/>
              </a:rPr>
            </a:br>
            <a:endParaRPr lang="en-GB" b="0">
              <a:effectLst/>
            </a:endParaRPr>
          </a:p>
        </p:txBody>
      </p:sp>
      <p:sp>
        <p:nvSpPr>
          <p:cNvPr id="4" name="Date Placeholder 3"/>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3</a:t>
            </a:fld>
            <a:endParaRPr lang="vi-VN"/>
          </a:p>
        </p:txBody>
      </p:sp>
    </p:spTree>
    <p:extLst>
      <p:ext uri="{BB962C8B-B14F-4D97-AF65-F5344CB8AC3E}">
        <p14:creationId xmlns:p14="http://schemas.microsoft.com/office/powerpoint/2010/main" val="21698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72E8D-87E0-78C7-EAFF-C7858A1CDE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B66E54-2549-4D61-E350-D7C98A2F4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56A70-787E-FFE1-9178-B1BDB5A45398}"/>
              </a:ext>
            </a:extLst>
          </p:cNvPr>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So, what impact does our project bring about? </a:t>
            </a:r>
            <a:endParaRPr lang="en-GB" b="0">
              <a:effectLst/>
            </a:endParaRPr>
          </a:p>
          <a:p>
            <a:br>
              <a:rPr lang="en-GB" b="0">
                <a:effectLst/>
              </a:rPr>
            </a:br>
            <a:endParaRPr lang="en-GB" b="0">
              <a:effectLst/>
            </a:endParaRPr>
          </a:p>
          <a:p>
            <a:pPr rtl="0"/>
            <a:r>
              <a:rPr lang="en-GB" sz="1200" b="0" i="0" u="none" strike="noStrike" kern="1200">
                <a:solidFill>
                  <a:schemeClr val="tx1"/>
                </a:solidFill>
                <a:effectLst/>
                <a:latin typeface="+mn-lt"/>
                <a:ea typeface="+mn-ea"/>
                <a:cs typeface="+mn-cs"/>
              </a:rPr>
              <a:t>Firstly, it promotes accessibility by eliminating the need for specialized hardware. Here, any standard webcam can be used, making this solution cost-effective and widely available. </a:t>
            </a:r>
            <a:endParaRPr lang="en-GB" b="0">
              <a:effectLst/>
            </a:endParaRPr>
          </a:p>
          <a:p>
            <a:br>
              <a:rPr lang="en-GB" b="0">
                <a:effectLst/>
              </a:rPr>
            </a:br>
            <a:endParaRPr lang="en-GB" b="0">
              <a:effectLst/>
            </a:endParaRPr>
          </a:p>
          <a:p>
            <a:pPr rtl="0"/>
            <a:r>
              <a:rPr lang="en-GB" sz="1200" b="0" i="0" u="none" strike="noStrike" kern="1200">
                <a:solidFill>
                  <a:schemeClr val="tx1"/>
                </a:solidFill>
                <a:effectLst/>
                <a:latin typeface="+mn-lt"/>
                <a:ea typeface="+mn-ea"/>
                <a:cs typeface="+mn-cs"/>
              </a:rPr>
              <a:t>Secondly, it enhances communication by providing real-time captions, which can be integrated into platforms like Google Meet, used in social interactions, whether it's a virtual classroom, a job interview, or just a casual conversation with friends. </a:t>
            </a:r>
            <a:endParaRPr lang="en-GB" b="0">
              <a:effectLst/>
            </a:endParaRPr>
          </a:p>
          <a:p>
            <a:br>
              <a:rPr lang="en-GB" b="0">
                <a:effectLst/>
              </a:rPr>
            </a:br>
            <a:endParaRPr lang="en-GB" b="0">
              <a:effectLst/>
            </a:endParaRPr>
          </a:p>
          <a:p>
            <a:pPr rtl="0"/>
            <a:r>
              <a:rPr lang="en-GB" sz="1200" b="0" i="0" u="none" strike="noStrike" kern="1200">
                <a:solidFill>
                  <a:schemeClr val="tx1"/>
                </a:solidFill>
                <a:effectLst/>
                <a:latin typeface="+mn-lt"/>
                <a:ea typeface="+mn-ea"/>
                <a:cs typeface="+mn-cs"/>
              </a:rPr>
              <a:t>Thirdly, we focused on word-level, pose-based interpretation, going beyond simple fingerspelling for only alphabet characters like previous projects, to capture the true essence of sign language communication.</a:t>
            </a:r>
            <a:endParaRPr lang="en-GB" b="0">
              <a:effectLst/>
            </a:endParaRPr>
          </a:p>
          <a:p>
            <a:br>
              <a:rPr lang="en-GB" b="0">
                <a:effectLst/>
              </a:rPr>
            </a:br>
            <a:endParaRPr lang="en-GB" b="0">
              <a:effectLst/>
            </a:endParaRPr>
          </a:p>
          <a:p>
            <a:pPr rtl="0"/>
            <a:r>
              <a:rPr lang="en-GB" sz="1200" b="0" i="0" u="none" strike="noStrike" kern="1200">
                <a:solidFill>
                  <a:schemeClr val="tx1"/>
                </a:solidFill>
                <a:effectLst/>
                <a:latin typeface="+mn-lt"/>
                <a:ea typeface="+mn-ea"/>
                <a:cs typeface="+mn-cs"/>
              </a:rPr>
              <a:t>And most importantly, this project contributes to social good. By breaking down communication barriers, we reduce isolation and foster inclusion for the deaf community, empowering them to engage fully in a hearing world. We believe communication is a human right, and our project isn't just a tool, it is a step toward a more inclusive society.</a:t>
            </a:r>
            <a:endParaRPr lang="en-GB" b="0">
              <a:effectLst/>
            </a:endParaRPr>
          </a:p>
          <a:p>
            <a:br>
              <a:rPr lang="en-GB" b="0">
                <a:effectLst/>
              </a:rPr>
            </a:br>
            <a:endParaRPr lang="en-US"/>
          </a:p>
        </p:txBody>
      </p:sp>
      <p:sp>
        <p:nvSpPr>
          <p:cNvPr id="4" name="Date Placeholder 3">
            <a:extLst>
              <a:ext uri="{FF2B5EF4-FFF2-40B4-BE49-F238E27FC236}">
                <a16:creationId xmlns:a16="http://schemas.microsoft.com/office/drawing/2014/main" id="{9CE09CFF-A3BA-4996-835D-73FB78377333}"/>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78F8DED5-5D2A-C614-2D26-2656B3CB1FB6}"/>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CF8A5CBF-9086-F7EE-6EF3-82E53B96B5B1}"/>
              </a:ext>
            </a:extLst>
          </p:cNvPr>
          <p:cNvSpPr>
            <a:spLocks noGrp="1"/>
          </p:cNvSpPr>
          <p:nvPr>
            <p:ph type="sldNum" sz="quarter" idx="5"/>
          </p:nvPr>
        </p:nvSpPr>
        <p:spPr/>
        <p:txBody>
          <a:bodyPr/>
          <a:lstStyle/>
          <a:p>
            <a:fld id="{E74C29F0-E010-4B9F-AA21-CA0AF1D08055}" type="slidenum">
              <a:rPr lang="vi-VN" smtClean="0"/>
              <a:t>4</a:t>
            </a:fld>
            <a:endParaRPr lang="vi-VN"/>
          </a:p>
        </p:txBody>
      </p:sp>
    </p:spTree>
    <p:extLst>
      <p:ext uri="{BB962C8B-B14F-4D97-AF65-F5344CB8AC3E}">
        <p14:creationId xmlns:p14="http://schemas.microsoft.com/office/powerpoint/2010/main" val="67133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2F5EF-03FA-BDBE-04FB-76D4B6B39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15494E-96A8-11E0-4576-D8289D0B3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3E6F4-EDDB-8F07-367B-7D99979C21F6}"/>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C4340C7-37CE-29D4-2BAE-D34B62E58DDB}"/>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E5C1750B-A3B9-A8F2-B5FB-95B3903637CC}"/>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5CEE4E1C-E85C-4EC4-9D7D-3B4CAA1F0FE2}"/>
              </a:ext>
            </a:extLst>
          </p:cNvPr>
          <p:cNvSpPr>
            <a:spLocks noGrp="1"/>
          </p:cNvSpPr>
          <p:nvPr>
            <p:ph type="sldNum" sz="quarter" idx="5"/>
          </p:nvPr>
        </p:nvSpPr>
        <p:spPr/>
        <p:txBody>
          <a:bodyPr/>
          <a:lstStyle/>
          <a:p>
            <a:fld id="{E74C29F0-E010-4B9F-AA21-CA0AF1D08055}" type="slidenum">
              <a:rPr lang="vi-VN" smtClean="0"/>
              <a:t>5</a:t>
            </a:fld>
            <a:endParaRPr lang="vi-VN"/>
          </a:p>
        </p:txBody>
      </p:sp>
    </p:spTree>
    <p:extLst>
      <p:ext uri="{BB962C8B-B14F-4D97-AF65-F5344CB8AC3E}">
        <p14:creationId xmlns:p14="http://schemas.microsoft.com/office/powerpoint/2010/main" val="259000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92D1B-CB17-ED45-6F45-15E67A162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0FEB0-8934-AAF9-88DB-2EC59EF4E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98B75-CC06-726A-0D43-8649B42B3728}"/>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E9C733B3-01B6-E9CA-AEF3-2D173387E251}"/>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01DB7370-6875-AF2C-F132-17E553113944}"/>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37A2DDEA-97D5-196A-5DE9-1E999723C878}"/>
              </a:ext>
            </a:extLst>
          </p:cNvPr>
          <p:cNvSpPr>
            <a:spLocks noGrp="1"/>
          </p:cNvSpPr>
          <p:nvPr>
            <p:ph type="sldNum" sz="quarter" idx="5"/>
          </p:nvPr>
        </p:nvSpPr>
        <p:spPr/>
        <p:txBody>
          <a:bodyPr/>
          <a:lstStyle/>
          <a:p>
            <a:fld id="{E74C29F0-E010-4B9F-AA21-CA0AF1D08055}" type="slidenum">
              <a:rPr lang="vi-VN" smtClean="0"/>
              <a:t>6</a:t>
            </a:fld>
            <a:endParaRPr lang="vi-VN"/>
          </a:p>
        </p:txBody>
      </p:sp>
    </p:spTree>
    <p:extLst>
      <p:ext uri="{BB962C8B-B14F-4D97-AF65-F5344CB8AC3E}">
        <p14:creationId xmlns:p14="http://schemas.microsoft.com/office/powerpoint/2010/main" val="119142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5D316-75A5-3C67-95FE-E83091B04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A34D6-7599-D454-4FE5-9FF8C3405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CD519A-1CA1-281D-542F-B02EF9013A50}"/>
              </a:ext>
            </a:extLst>
          </p:cNvPr>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Works like STMC-Transformer addressed a problem quite similar to ours: Sign Language Recognition and Sign Language Translation. </a:t>
            </a:r>
            <a:endParaRPr lang="en-GB" b="0">
              <a:effectLst/>
            </a:endParaRPr>
          </a:p>
          <a:p>
            <a:br>
              <a:rPr lang="en-GB" b="0">
                <a:effectLst/>
              </a:rPr>
            </a:br>
            <a:endParaRPr lang="en-GB" b="0">
              <a:effectLst/>
            </a:endParaRPr>
          </a:p>
          <a:p>
            <a:pPr rtl="0"/>
            <a:r>
              <a:rPr lang="en-GB" sz="1200" b="0" i="0" u="none" strike="noStrike" kern="1200">
                <a:solidFill>
                  <a:schemeClr val="tx1"/>
                </a:solidFill>
                <a:effectLst/>
                <a:latin typeface="+mn-lt"/>
                <a:ea typeface="+mn-ea"/>
                <a:cs typeface="+mn-cs"/>
              </a:rPr>
              <a:t>They used a Spatial-Temporal Multi-Cue or STMC network to extract features from multiple visual cues (face, hand, full-frame, pose) and a Transformer network for sequence learning and translation.</a:t>
            </a:r>
            <a:endParaRPr lang="en-GB" b="0">
              <a:effectLst/>
            </a:endParaRPr>
          </a:p>
          <a:p>
            <a:br>
              <a:rPr lang="en-GB" b="0">
                <a:effectLst/>
              </a:rPr>
            </a:br>
            <a:endParaRPr lang="en-GB" b="0">
              <a:effectLst/>
            </a:endParaRPr>
          </a:p>
          <a:p>
            <a:pPr rtl="0"/>
            <a:r>
              <a:rPr lang="en-GB" sz="1200" b="0" i="0" u="none" strike="noStrike" kern="1200">
                <a:solidFill>
                  <a:schemeClr val="tx1"/>
                </a:solidFill>
                <a:effectLst/>
                <a:latin typeface="+mn-lt"/>
                <a:ea typeface="+mn-ea"/>
                <a:cs typeface="+mn-cs"/>
              </a:rPr>
              <a:t>The problem is that their STMC is for video-to-text translation, unlike our approach, Pose-to-text, for easier processing. Moreover, it is not open-source, so we can't have a look for customization. </a:t>
            </a:r>
            <a:endParaRPr lang="en-GB" b="0">
              <a:effectLst/>
            </a:endParaRPr>
          </a:p>
          <a:p>
            <a:br>
              <a:rPr lang="en-GB" b="0">
                <a:effectLst/>
              </a:rPr>
            </a:br>
            <a:endParaRPr lang="en-GB" b="0">
              <a:effectLst/>
            </a:endParaRPr>
          </a:p>
          <a:p>
            <a:pPr rtl="0"/>
            <a:r>
              <a:rPr lang="en-GB" sz="1200" b="0" i="0" u="none" strike="noStrike" kern="1200">
                <a:solidFill>
                  <a:schemeClr val="tx1"/>
                </a:solidFill>
                <a:effectLst/>
                <a:latin typeface="+mn-lt"/>
                <a:ea typeface="+mn-ea"/>
                <a:cs typeface="+mn-cs"/>
              </a:rPr>
              <a:t>A significant milestone occurred when I discovered the Google Isolated Language Recognition (GISLR) competitions on Kaggle, where participants utilized landmark data extracted from MediaPipe to predict approximately 250 glosses. I decided to adopt the best solution from this competition for my used dataset.</a:t>
            </a:r>
            <a:endParaRPr lang="en-GB" b="0">
              <a:effectLst/>
            </a:endParaRPr>
          </a:p>
        </p:txBody>
      </p:sp>
      <p:sp>
        <p:nvSpPr>
          <p:cNvPr id="4" name="Date Placeholder 3">
            <a:extLst>
              <a:ext uri="{FF2B5EF4-FFF2-40B4-BE49-F238E27FC236}">
                <a16:creationId xmlns:a16="http://schemas.microsoft.com/office/drawing/2014/main" id="{F2FC0C4E-9E0D-7CD3-EE3C-7D7C6B256198}"/>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1AAD3A9B-5743-5489-BFA5-62FCB38D6DFE}"/>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27030C8A-590E-E931-810C-5B277837B7E6}"/>
              </a:ext>
            </a:extLst>
          </p:cNvPr>
          <p:cNvSpPr>
            <a:spLocks noGrp="1"/>
          </p:cNvSpPr>
          <p:nvPr>
            <p:ph type="sldNum" sz="quarter" idx="5"/>
          </p:nvPr>
        </p:nvSpPr>
        <p:spPr/>
        <p:txBody>
          <a:bodyPr/>
          <a:lstStyle/>
          <a:p>
            <a:fld id="{E74C29F0-E010-4B9F-AA21-CA0AF1D08055}" type="slidenum">
              <a:rPr lang="vi-VN" smtClean="0"/>
              <a:t>7</a:t>
            </a:fld>
            <a:endParaRPr lang="vi-VN"/>
          </a:p>
        </p:txBody>
      </p:sp>
    </p:spTree>
    <p:extLst>
      <p:ext uri="{BB962C8B-B14F-4D97-AF65-F5344CB8AC3E}">
        <p14:creationId xmlns:p14="http://schemas.microsoft.com/office/powerpoint/2010/main" val="3332805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08867-B379-8556-A375-1100C9F6A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024AD-C988-F77C-A2AB-C02A82D70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7630F4-32CC-C25B-5A80-CC3E186C349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DD6FCE46-269D-5DBC-DA03-03680AD7C9DE}"/>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578F1375-5D59-5865-B605-9162F8600FC6}"/>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A81C5C39-DB79-7B6A-C44E-C03E00ECB47C}"/>
              </a:ext>
            </a:extLst>
          </p:cNvPr>
          <p:cNvSpPr>
            <a:spLocks noGrp="1"/>
          </p:cNvSpPr>
          <p:nvPr>
            <p:ph type="sldNum" sz="quarter" idx="5"/>
          </p:nvPr>
        </p:nvSpPr>
        <p:spPr/>
        <p:txBody>
          <a:bodyPr/>
          <a:lstStyle/>
          <a:p>
            <a:fld id="{E74C29F0-E010-4B9F-AA21-CA0AF1D08055}" type="slidenum">
              <a:rPr lang="vi-VN" smtClean="0"/>
              <a:t>8</a:t>
            </a:fld>
            <a:endParaRPr lang="vi-VN"/>
          </a:p>
        </p:txBody>
      </p:sp>
    </p:spTree>
    <p:extLst>
      <p:ext uri="{BB962C8B-B14F-4D97-AF65-F5344CB8AC3E}">
        <p14:creationId xmlns:p14="http://schemas.microsoft.com/office/powerpoint/2010/main" val="682737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08867-B379-8556-A375-1100C9F6A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024AD-C988-F77C-A2AB-C02A82D70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7630F4-32CC-C25B-5A80-CC3E186C349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DD6FCE46-269D-5DBC-DA03-03680AD7C9DE}"/>
              </a:ext>
            </a:extLst>
          </p:cNvPr>
          <p:cNvSpPr>
            <a:spLocks noGrp="1"/>
          </p:cNvSpPr>
          <p:nvPr>
            <p:ph type="dt" idx="1"/>
          </p:nvPr>
        </p:nvSpPr>
        <p:spPr/>
        <p:txBody>
          <a:bodyPr/>
          <a:lstStyle/>
          <a:p>
            <a:fld id="{30A0B9A0-C06B-43DE-AC84-8BAC3782ABA0}" type="datetime1">
              <a:rPr lang="vi-VN" smtClean="0"/>
              <a:t>12/12/2025</a:t>
            </a:fld>
            <a:endParaRPr lang="vi-VN"/>
          </a:p>
        </p:txBody>
      </p:sp>
      <p:sp>
        <p:nvSpPr>
          <p:cNvPr id="5" name="Footer Placeholder 4">
            <a:extLst>
              <a:ext uri="{FF2B5EF4-FFF2-40B4-BE49-F238E27FC236}">
                <a16:creationId xmlns:a16="http://schemas.microsoft.com/office/drawing/2014/main" id="{578F1375-5D59-5865-B605-9162F8600FC6}"/>
              </a:ext>
            </a:extLst>
          </p:cNvPr>
          <p:cNvSpPr>
            <a:spLocks noGrp="1"/>
          </p:cNvSpPr>
          <p:nvPr>
            <p:ph type="ftr" sz="quarter" idx="4"/>
          </p:nvPr>
        </p:nvSpPr>
        <p:spPr/>
        <p:txBody>
          <a:bodyPr/>
          <a:lstStyle/>
          <a:p>
            <a:r>
              <a:rPr lang="vi-VN"/>
              <a:t>Giới thiệu</a:t>
            </a:r>
          </a:p>
        </p:txBody>
      </p:sp>
      <p:sp>
        <p:nvSpPr>
          <p:cNvPr id="6" name="Slide Number Placeholder 5">
            <a:extLst>
              <a:ext uri="{FF2B5EF4-FFF2-40B4-BE49-F238E27FC236}">
                <a16:creationId xmlns:a16="http://schemas.microsoft.com/office/drawing/2014/main" id="{A81C5C39-DB79-7B6A-C44E-C03E00ECB47C}"/>
              </a:ext>
            </a:extLst>
          </p:cNvPr>
          <p:cNvSpPr>
            <a:spLocks noGrp="1"/>
          </p:cNvSpPr>
          <p:nvPr>
            <p:ph type="sldNum" sz="quarter" idx="5"/>
          </p:nvPr>
        </p:nvSpPr>
        <p:spPr/>
        <p:txBody>
          <a:bodyPr/>
          <a:lstStyle/>
          <a:p>
            <a:fld id="{E74C29F0-E010-4B9F-AA21-CA0AF1D08055}" type="slidenum">
              <a:rPr lang="vi-VN" smtClean="0"/>
              <a:t>9</a:t>
            </a:fld>
            <a:endParaRPr lang="vi-VN"/>
          </a:p>
        </p:txBody>
      </p:sp>
    </p:spTree>
    <p:extLst>
      <p:ext uri="{BB962C8B-B14F-4D97-AF65-F5344CB8AC3E}">
        <p14:creationId xmlns:p14="http://schemas.microsoft.com/office/powerpoint/2010/main" val="8970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07CEE1F-A29D-4AD7-A1DA-14F7736FF48C}"/>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05A171B-DFCC-4706-B9E6-88C9126D40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FF40E6D-CE3C-4447-B33B-3E15BBF32DC3}"/>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68DCB5E1-082A-458E-ACD0-F637ACBBDC1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EC36256-448B-4796-9A12-ADA724299491}"/>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4136863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6489B0C-C51C-4C33-BFFA-160CF4D0B5B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2D9541D7-7AE0-49A7-B69F-935F63EB9862}"/>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9D6AA89-F008-4B04-AFE8-24155684FF96}"/>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2F661A3A-0D83-4870-83CE-D379F7299A9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ACC35E6-21C6-410E-A64C-E4674CAADDC7}"/>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210312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9A4A9868-BC00-4722-B332-02022A5803AD}"/>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192D1E67-1D1B-48B0-A070-C1C556B35174}"/>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C6EA1FA-D5AE-40C5-AAA9-4726530925C7}"/>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DB89A0CA-6C42-4EC0-A8F7-3DB66C5022E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C93B873-DB03-491D-8A86-84C5EF125315}"/>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623009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609600" y="6448926"/>
            <a:ext cx="10972801"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5919490" y="6272463"/>
            <a:ext cx="353018" cy="35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5" name="Slide Number Placeholder 4"/>
          <p:cNvSpPr>
            <a:spLocks noGrp="1"/>
          </p:cNvSpPr>
          <p:nvPr>
            <p:ph type="sldNum" sz="quarter" idx="12"/>
          </p:nvPr>
        </p:nvSpPr>
        <p:spPr>
          <a:xfrm>
            <a:off x="5837722" y="6244058"/>
            <a:ext cx="516555" cy="385017"/>
          </a:xfrm>
        </p:spPr>
        <p:txBody>
          <a:bodyPr/>
          <a:lstStyle>
            <a:lvl1pPr algn="ctr">
              <a:defRPr sz="1400" b="1">
                <a:solidFill>
                  <a:schemeClr val="bg1"/>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12793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CDC845-D699-4352-8E4D-14B17CEED807}"/>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7E7E3BB3-0B33-49EA-975D-3E320ECE2D52}"/>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5F71C060-D797-4CA6-8A1B-F4682D53BAF5}"/>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A60A5FE5-611B-4D77-8CF0-58EF3C3A7AC1}"/>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0AF3814-FC0D-4E92-B218-055F2A430E5D}"/>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943046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D237016-E43A-484E-9C06-A5EC805A0C16}"/>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69FEE3E2-1F98-4EFD-8AB7-FCB3AC5C0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B122BB2E-F39A-467B-852C-6C0F11BC8A36}"/>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9FCEC385-A92E-41B3-8C1E-969487C96E5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09A8634-DA85-472B-A06F-A9500E6B0951}"/>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17577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0FF6A9-37A1-44FD-87E2-FD8C39395001}"/>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F88D001-CD33-4D5F-B879-E6F4D7B80CD0}"/>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1CFF9DBA-359E-4E1E-A392-4E1216D3C194}"/>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8563C220-581A-489F-936F-C25E2D918A64}"/>
              </a:ext>
            </a:extLst>
          </p:cNvPr>
          <p:cNvSpPr>
            <a:spLocks noGrp="1"/>
          </p:cNvSpPr>
          <p:nvPr>
            <p:ph type="dt" sz="half" idx="10"/>
          </p:nvPr>
        </p:nvSpPr>
        <p:spPr/>
        <p:txBody>
          <a:bodyPr/>
          <a:lstStyle/>
          <a:p>
            <a:endParaRPr lang="vi-VN"/>
          </a:p>
        </p:txBody>
      </p:sp>
      <p:sp>
        <p:nvSpPr>
          <p:cNvPr id="6" name="Chỗ dành sẵn cho Chân trang 5">
            <a:extLst>
              <a:ext uri="{FF2B5EF4-FFF2-40B4-BE49-F238E27FC236}">
                <a16:creationId xmlns:a16="http://schemas.microsoft.com/office/drawing/2014/main" id="{20FF4891-214E-4B5B-B909-2C2C3C043341}"/>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85A63F26-672B-44BC-B5EA-D193D6929C87}"/>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2128466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E767624-E3CF-436B-8E49-9E66E4D63FC7}"/>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2838956E-057A-4F88-A54E-0AD85C1927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5229EC9-574A-4742-984A-542E24370B00}"/>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52583D6A-9B87-4556-B4F1-169F7951F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3C624995-3D50-4D42-98EF-F98E7B19426A}"/>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0E81C64A-1FE5-4FE2-83BE-04D085E5BEC2}"/>
              </a:ext>
            </a:extLst>
          </p:cNvPr>
          <p:cNvSpPr>
            <a:spLocks noGrp="1"/>
          </p:cNvSpPr>
          <p:nvPr>
            <p:ph type="dt" sz="half" idx="10"/>
          </p:nvPr>
        </p:nvSpPr>
        <p:spPr/>
        <p:txBody>
          <a:bodyPr/>
          <a:lstStyle/>
          <a:p>
            <a:endParaRPr lang="vi-VN"/>
          </a:p>
        </p:txBody>
      </p:sp>
      <p:sp>
        <p:nvSpPr>
          <p:cNvPr id="8" name="Chỗ dành sẵn cho Chân trang 7">
            <a:extLst>
              <a:ext uri="{FF2B5EF4-FFF2-40B4-BE49-F238E27FC236}">
                <a16:creationId xmlns:a16="http://schemas.microsoft.com/office/drawing/2014/main" id="{99083975-91BE-4FD8-B1A9-AEA96E4FA9FA}"/>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C35D14A9-72D6-458B-883C-C96109603D42}"/>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3438001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341778B-6546-4C24-9060-828E69F71307}"/>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9CD8A47A-1317-41F6-831C-AB1C37430E1A}"/>
              </a:ext>
            </a:extLst>
          </p:cNvPr>
          <p:cNvSpPr>
            <a:spLocks noGrp="1"/>
          </p:cNvSpPr>
          <p:nvPr>
            <p:ph type="dt" sz="half" idx="10"/>
          </p:nvPr>
        </p:nvSpPr>
        <p:spPr/>
        <p:txBody>
          <a:bodyPr/>
          <a:lstStyle/>
          <a:p>
            <a:endParaRPr lang="vi-VN"/>
          </a:p>
        </p:txBody>
      </p:sp>
      <p:sp>
        <p:nvSpPr>
          <p:cNvPr id="4" name="Chỗ dành sẵn cho Chân trang 3">
            <a:extLst>
              <a:ext uri="{FF2B5EF4-FFF2-40B4-BE49-F238E27FC236}">
                <a16:creationId xmlns:a16="http://schemas.microsoft.com/office/drawing/2014/main" id="{9E9C992D-B9C1-44BC-B3E2-E0312F30F7E7}"/>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D0302439-680E-4589-B222-CF61EAEBA0C4}"/>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2804492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AFCBBF0D-C7B6-4658-AE79-753B0115802E}"/>
              </a:ext>
            </a:extLst>
          </p:cNvPr>
          <p:cNvSpPr>
            <a:spLocks noGrp="1"/>
          </p:cNvSpPr>
          <p:nvPr>
            <p:ph type="dt" sz="half" idx="10"/>
          </p:nvPr>
        </p:nvSpPr>
        <p:spPr/>
        <p:txBody>
          <a:bodyPr/>
          <a:lstStyle/>
          <a:p>
            <a:endParaRPr lang="vi-VN"/>
          </a:p>
        </p:txBody>
      </p:sp>
      <p:sp>
        <p:nvSpPr>
          <p:cNvPr id="3" name="Chỗ dành sẵn cho Chân trang 2">
            <a:extLst>
              <a:ext uri="{FF2B5EF4-FFF2-40B4-BE49-F238E27FC236}">
                <a16:creationId xmlns:a16="http://schemas.microsoft.com/office/drawing/2014/main" id="{5E48A7D2-5F12-480C-9E19-EDA83EE25F71}"/>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2C2318A0-7616-4E37-9F27-54D4D6C71E3E}"/>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405577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45E3AD1-7702-442C-9713-CC31BCD3EDFE}"/>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D5DBEFD8-C615-4872-B464-02C7F94C1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36036372-4C11-418A-8DB6-B0C2D78D8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C0840DF-FC26-4BDC-AD60-2A13E9E7E6AE}"/>
              </a:ext>
            </a:extLst>
          </p:cNvPr>
          <p:cNvSpPr>
            <a:spLocks noGrp="1"/>
          </p:cNvSpPr>
          <p:nvPr>
            <p:ph type="dt" sz="half" idx="10"/>
          </p:nvPr>
        </p:nvSpPr>
        <p:spPr/>
        <p:txBody>
          <a:bodyPr/>
          <a:lstStyle/>
          <a:p>
            <a:endParaRPr lang="vi-VN"/>
          </a:p>
        </p:txBody>
      </p:sp>
      <p:sp>
        <p:nvSpPr>
          <p:cNvPr id="6" name="Chỗ dành sẵn cho Chân trang 5">
            <a:extLst>
              <a:ext uri="{FF2B5EF4-FFF2-40B4-BE49-F238E27FC236}">
                <a16:creationId xmlns:a16="http://schemas.microsoft.com/office/drawing/2014/main" id="{BB48E22E-14E0-4C4C-B2DF-7A5120707D46}"/>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2260667B-DBD6-4BF5-B0B3-26B0D35851C7}"/>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628693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BEBA54E-D511-47B4-9086-D5D76ED40FA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6321AEA9-6BB5-492C-9661-920D8ACB6A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62D0EDF2-7BC7-4E79-A347-B19C7A000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A0A624D-135F-47CE-85F3-BCB0F0DF6E16}"/>
              </a:ext>
            </a:extLst>
          </p:cNvPr>
          <p:cNvSpPr>
            <a:spLocks noGrp="1"/>
          </p:cNvSpPr>
          <p:nvPr>
            <p:ph type="dt" sz="half" idx="10"/>
          </p:nvPr>
        </p:nvSpPr>
        <p:spPr/>
        <p:txBody>
          <a:bodyPr/>
          <a:lstStyle/>
          <a:p>
            <a:endParaRPr lang="vi-VN"/>
          </a:p>
        </p:txBody>
      </p:sp>
      <p:sp>
        <p:nvSpPr>
          <p:cNvPr id="6" name="Chỗ dành sẵn cho Chân trang 5">
            <a:extLst>
              <a:ext uri="{FF2B5EF4-FFF2-40B4-BE49-F238E27FC236}">
                <a16:creationId xmlns:a16="http://schemas.microsoft.com/office/drawing/2014/main" id="{7CC69228-6BEA-4FB3-897B-3061720EC00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4968FBF-9E2F-4E3E-B990-2DE49BAC2949}"/>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131214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34A3B87F-6306-4C8D-AF11-91912DFA6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F59246D6-5EFC-482D-BB8A-85096CF4C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65F8F4A-2BFE-48E3-9B66-7A72DFE9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vi-VN"/>
          </a:p>
        </p:txBody>
      </p:sp>
      <p:sp>
        <p:nvSpPr>
          <p:cNvPr id="5" name="Chỗ dành sẵn cho Chân trang 4">
            <a:extLst>
              <a:ext uri="{FF2B5EF4-FFF2-40B4-BE49-F238E27FC236}">
                <a16:creationId xmlns:a16="http://schemas.microsoft.com/office/drawing/2014/main" id="{4818D51B-0F94-4CD9-8BA3-69C879748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DDB29F71-F430-494F-90FD-9BA09B78C7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81C561-53DA-47D9-994D-3226B87C5E3D}" type="slidenum">
              <a:rPr lang="vi-VN" smtClean="0"/>
              <a:t>‹#›</a:t>
            </a:fld>
            <a:endParaRPr lang="vi-VN"/>
          </a:p>
        </p:txBody>
      </p:sp>
    </p:spTree>
    <p:extLst>
      <p:ext uri="{BB962C8B-B14F-4D97-AF65-F5344CB8AC3E}">
        <p14:creationId xmlns:p14="http://schemas.microsoft.com/office/powerpoint/2010/main" val="609060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5"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54" r:id="rId1"/>
    <p:sldLayoutId id="2147483663" r:id="rId2"/>
  </p:sldLayoutIdLst>
  <p:hf hd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4.xml"/><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3.xml"/><Relationship Id="rId5" Type="http://schemas.openxmlformats.org/officeDocument/2006/relationships/slide" Target="slide13.xml"/><Relationship Id="rId4" Type="http://schemas.openxmlformats.org/officeDocument/2006/relationships/slide" Target="slide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hyperlink" Target="https://sign.mt/docs/docs" TargetMode="External"/><Relationship Id="rId3" Type="http://schemas.openxmlformats.org/officeDocument/2006/relationships/image" Target="../media/image15.png"/><Relationship Id="rId7" Type="http://schemas.openxmlformats.org/officeDocument/2006/relationships/hyperlink" Target="https://research.sign.mt/"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doi.org/10.48550/arxiv.2412.01991" TargetMode="External"/><Relationship Id="rId5" Type="http://schemas.openxmlformats.org/officeDocument/2006/relationships/image" Target="../media/image17.png"/><Relationship Id="rId10" Type="http://schemas.openxmlformats.org/officeDocument/2006/relationships/hyperlink" Target="https://github.com/sign-language-processing" TargetMode="External"/><Relationship Id="rId4" Type="http://schemas.openxmlformats.org/officeDocument/2006/relationships/image" Target="../media/image16.png"/><Relationship Id="rId9" Type="http://schemas.openxmlformats.org/officeDocument/2006/relationships/hyperlink" Target="https://github.com/sign/translat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hyperlink" Target="https://www.kaggle.com/competitions/asl-signs" TargetMode="External"/><Relationship Id="rId4" Type="http://schemas.openxmlformats.org/officeDocument/2006/relationships/hyperlink" Target="https://doi.org/10.48550/arxiv.2004.00588" TargetMode="External"/><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s://www.youtube.com/@slait_ai"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mp4"/><Relationship Id="rId7" Type="http://schemas.openxmlformats.org/officeDocument/2006/relationships/hyperlink" Target="https://github.com/jason2134/SignSync" TargetMode="Externa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26.png"/><Relationship Id="rId5" Type="http://schemas.openxmlformats.org/officeDocument/2006/relationships/notesSlide" Target="../notesSlides/notesSlide9.xml"/><Relationship Id="rId4" Type="http://schemas.openxmlformats.org/officeDocument/2006/relationships/slideLayout" Target="../slideLayouts/slideLayout13.xml"/><Relationship Id="rId9" Type="http://schemas.openxmlformats.org/officeDocument/2006/relationships/hyperlink" Target="https://github.com/kevinjosethomas/sign-language-process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7">
            <a:extLst>
              <a:ext uri="{FF2B5EF4-FFF2-40B4-BE49-F238E27FC236}">
                <a16:creationId xmlns:a16="http://schemas.microsoft.com/office/drawing/2014/main" id="{25AFE8D3-ED63-4AE8-B3D6-0BDC0370D2BF}"/>
              </a:ext>
            </a:extLst>
          </p:cNvPr>
          <p:cNvSpPr/>
          <p:nvPr/>
        </p:nvSpPr>
        <p:spPr>
          <a:xfrm>
            <a:off x="0" y="4793060"/>
            <a:ext cx="12188825" cy="2132856"/>
          </a:xfrm>
          <a:custGeom>
            <a:avLst/>
            <a:gdLst>
              <a:gd name="connsiteX0" fmla="*/ 6094412 w 12188825"/>
              <a:gd name="connsiteY0" fmla="*/ 0 h 2114437"/>
              <a:gd name="connsiteX1" fmla="*/ 6401871 w 12188825"/>
              <a:gd name="connsiteY1" fmla="*/ 341621 h 2114437"/>
              <a:gd name="connsiteX2" fmla="*/ 12188825 w 12188825"/>
              <a:gd name="connsiteY2" fmla="*/ 341621 h 2114437"/>
              <a:gd name="connsiteX3" fmla="*/ 12188825 w 12188825"/>
              <a:gd name="connsiteY3" fmla="*/ 2114437 h 2114437"/>
              <a:gd name="connsiteX4" fmla="*/ 0 w 12188825"/>
              <a:gd name="connsiteY4" fmla="*/ 2114437 h 2114437"/>
              <a:gd name="connsiteX5" fmla="*/ 0 w 12188825"/>
              <a:gd name="connsiteY5" fmla="*/ 341621 h 2114437"/>
              <a:gd name="connsiteX6" fmla="*/ 5786954 w 12188825"/>
              <a:gd name="connsiteY6" fmla="*/ 341621 h 21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25" h="2114437">
                <a:moveTo>
                  <a:pt x="6094412" y="0"/>
                </a:moveTo>
                <a:lnTo>
                  <a:pt x="6401871" y="341621"/>
                </a:lnTo>
                <a:lnTo>
                  <a:pt x="12188825" y="341621"/>
                </a:lnTo>
                <a:lnTo>
                  <a:pt x="12188825" y="2114437"/>
                </a:lnTo>
                <a:lnTo>
                  <a:pt x="0" y="2114437"/>
                </a:lnTo>
                <a:lnTo>
                  <a:pt x="0" y="341621"/>
                </a:lnTo>
                <a:lnTo>
                  <a:pt x="5786954" y="341621"/>
                </a:lnTo>
                <a:close/>
              </a:path>
            </a:pathLst>
          </a:custGeom>
          <a:solidFill>
            <a:srgbClr val="37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48">
            <a:extLst>
              <a:ext uri="{FF2B5EF4-FFF2-40B4-BE49-F238E27FC236}">
                <a16:creationId xmlns:a16="http://schemas.microsoft.com/office/drawing/2014/main" id="{A16DA35C-249A-4D21-862C-85C6B5569B19}"/>
              </a:ext>
            </a:extLst>
          </p:cNvPr>
          <p:cNvSpPr txBox="1"/>
          <p:nvPr/>
        </p:nvSpPr>
        <p:spPr>
          <a:xfrm>
            <a:off x="286328" y="2158523"/>
            <a:ext cx="11619344" cy="3143040"/>
          </a:xfrm>
          <a:prstGeom prst="rect">
            <a:avLst/>
          </a:prstGeom>
          <a:noFill/>
        </p:spPr>
        <p:txBody>
          <a:bodyPr wrap="square" rtlCol="0">
            <a:spAutoFit/>
          </a:bodyPr>
          <a:lstStyle/>
          <a:p>
            <a:pPr algn="ctr">
              <a:lnSpc>
                <a:spcPct val="150000"/>
              </a:lnSpc>
            </a:pPr>
            <a:r>
              <a:rPr lang="en-AU" sz="3600" b="1">
                <a:solidFill>
                  <a:srgbClr val="0070C0"/>
                </a:solidFill>
                <a:latin typeface="Open Sans" panose="020B0606030504020204" pitchFamily="34" charset="0"/>
                <a:ea typeface="Open Sans" panose="020B0606030504020204" pitchFamily="34" charset="0"/>
                <a:cs typeface="Open Sans" panose="020B0606030504020204" pitchFamily="34" charset="0"/>
              </a:rPr>
              <a:t>🤟 WORD-LEVEL &amp; POSE-BASED </a:t>
            </a:r>
          </a:p>
          <a:p>
            <a:pPr algn="ctr">
              <a:lnSpc>
                <a:spcPct val="150000"/>
              </a:lnSpc>
            </a:pPr>
            <a:r>
              <a:rPr lang="en-AU" sz="3600" b="1">
                <a:solidFill>
                  <a:srgbClr val="0070C0"/>
                </a:solidFill>
                <a:latin typeface="Open Sans" panose="020B0606030504020204" pitchFamily="34" charset="0"/>
                <a:ea typeface="Open Sans" panose="020B0606030504020204" pitchFamily="34" charset="0"/>
                <a:cs typeface="Open Sans" panose="020B0606030504020204" pitchFamily="34" charset="0"/>
              </a:rPr>
              <a:t>SIGN LANGUAGE INTERPRETER</a:t>
            </a:r>
          </a:p>
          <a:p>
            <a:pPr algn="ctr">
              <a:lnSpc>
                <a:spcPct val="150000"/>
              </a:lnSpc>
              <a:spcBef>
                <a:spcPts val="600"/>
              </a:spcBef>
            </a:pPr>
            <a:r>
              <a:rPr lang="en-IN" sz="2400">
                <a:solidFill>
                  <a:srgbClr val="0070C0"/>
                </a:solidFill>
                <a:latin typeface="Open Sans" panose="020B0606030504020204" pitchFamily="34" charset="0"/>
                <a:ea typeface="Open Sans" panose="020B0606030504020204" pitchFamily="34" charset="0"/>
                <a:cs typeface="Open Sans" panose="020B0606030504020204" pitchFamily="34" charset="0"/>
              </a:rPr>
              <a:t>Empowering Deaf and Hard-hearing Community </a:t>
            </a:r>
          </a:p>
          <a:p>
            <a:pPr algn="ctr">
              <a:lnSpc>
                <a:spcPct val="150000"/>
              </a:lnSpc>
            </a:pPr>
            <a:endParaRPr lang="en-IN" sz="3600" b="1">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Connector 8">
            <a:extLst>
              <a:ext uri="{FF2B5EF4-FFF2-40B4-BE49-F238E27FC236}">
                <a16:creationId xmlns:a16="http://schemas.microsoft.com/office/drawing/2014/main" id="{A578C94D-DA80-4578-A601-B7E995AB5938}"/>
              </a:ext>
            </a:extLst>
          </p:cNvPr>
          <p:cNvCxnSpPr/>
          <p:nvPr/>
        </p:nvCxnSpPr>
        <p:spPr>
          <a:xfrm>
            <a:off x="6096000" y="5679651"/>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3270EFF-D694-4EDC-A40F-F46528E11B2C}"/>
              </a:ext>
            </a:extLst>
          </p:cNvPr>
          <p:cNvGrpSpPr/>
          <p:nvPr/>
        </p:nvGrpSpPr>
        <p:grpSpPr>
          <a:xfrm>
            <a:off x="1134183" y="5226233"/>
            <a:ext cx="9660225" cy="1530355"/>
            <a:chOff x="1134183" y="5510237"/>
            <a:chExt cx="9660225" cy="1530355"/>
          </a:xfrm>
        </p:grpSpPr>
        <p:sp>
          <p:nvSpPr>
            <p:cNvPr id="10" name="Rectangle 49">
              <a:extLst>
                <a:ext uri="{FF2B5EF4-FFF2-40B4-BE49-F238E27FC236}">
                  <a16:creationId xmlns:a16="http://schemas.microsoft.com/office/drawing/2014/main" id="{A45621AF-B771-4C2E-9C0E-00551BD760E3}"/>
                </a:ext>
              </a:extLst>
            </p:cNvPr>
            <p:cNvSpPr/>
            <p:nvPr/>
          </p:nvSpPr>
          <p:spPr>
            <a:xfrm>
              <a:off x="1134183" y="5694903"/>
              <a:ext cx="3850553" cy="1161023"/>
            </a:xfrm>
            <a:prstGeom prst="rect">
              <a:avLst/>
            </a:prstGeom>
          </p:spPr>
          <p:txBody>
            <a:bodyPr wrap="square" lIns="91440" tIns="45720" rIns="91440" bIns="45720" anchor="t">
              <a:spAutoFit/>
            </a:bodyPr>
            <a:lstStyle/>
            <a:p>
              <a:pPr fontAlgn="base">
                <a:lnSpc>
                  <a:spcPct val="150000"/>
                </a:lnSpc>
              </a:pPr>
              <a:r>
                <a:rPr lang="en-US" sz="1600" b="1">
                  <a:solidFill>
                    <a:schemeClr val="bg1"/>
                  </a:solidFill>
                  <a:latin typeface="Open Sans"/>
                  <a:ea typeface="Open Sans"/>
                  <a:cs typeface="Open Sans"/>
                </a:rPr>
                <a:t>25076833 – Hoang Quan Dang</a:t>
              </a:r>
            </a:p>
            <a:p>
              <a:pPr fontAlgn="base">
                <a:lnSpc>
                  <a:spcPct val="150000"/>
                </a:lnSpc>
              </a:pPr>
              <a:r>
                <a:rPr lang="en-US" sz="1600" b="1">
                  <a:solidFill>
                    <a:schemeClr val="bg1"/>
                  </a:solidFill>
                  <a:latin typeface="Open Sans"/>
                  <a:ea typeface="Open Sans"/>
                  <a:cs typeface="Open Sans"/>
                </a:rPr>
                <a:t>24893063 – </a:t>
              </a:r>
              <a:r>
                <a:rPr lang="en-US" sz="1600" b="1" err="1">
                  <a:solidFill>
                    <a:schemeClr val="bg1"/>
                  </a:solidFill>
                  <a:latin typeface="Open Sans"/>
                  <a:ea typeface="Open Sans"/>
                  <a:cs typeface="Open Sans"/>
                </a:rPr>
                <a:t>Hengky</a:t>
              </a:r>
              <a:r>
                <a:rPr lang="en-US" sz="1600" b="1">
                  <a:solidFill>
                    <a:schemeClr val="bg1"/>
                  </a:solidFill>
                  <a:latin typeface="Open Sans"/>
                  <a:ea typeface="Open Sans"/>
                  <a:cs typeface="Open Sans"/>
                </a:rPr>
                <a:t> Edyson</a:t>
              </a:r>
            </a:p>
            <a:p>
              <a:pPr fontAlgn="base">
                <a:lnSpc>
                  <a:spcPct val="150000"/>
                </a:lnSpc>
              </a:pPr>
              <a:r>
                <a:rPr lang="en-US" sz="1600" b="1">
                  <a:solidFill>
                    <a:schemeClr val="bg1"/>
                  </a:solidFill>
                  <a:latin typeface="Open Sans"/>
                  <a:ea typeface="Open Sans"/>
                  <a:cs typeface="Open Sans"/>
                </a:rPr>
                <a:t>25513918 – </a:t>
              </a:r>
              <a:r>
                <a:rPr lang="en-US" sz="1600" b="1" noProof="1">
                  <a:solidFill>
                    <a:schemeClr val="bg1"/>
                  </a:solidFill>
                  <a:latin typeface="Open Sans"/>
                  <a:ea typeface="Open Sans"/>
                  <a:cs typeface="Open Sans"/>
                </a:rPr>
                <a:t>Antong</a:t>
              </a:r>
              <a:r>
                <a:rPr lang="en-US" sz="1600" b="1">
                  <a:solidFill>
                    <a:schemeClr val="bg1"/>
                  </a:solidFill>
                  <a:latin typeface="Open Sans"/>
                  <a:ea typeface="Open Sans"/>
                  <a:cs typeface="Open Sans"/>
                </a:rPr>
                <a:t> Zhang</a:t>
              </a:r>
            </a:p>
          </p:txBody>
        </p:sp>
        <p:sp>
          <p:nvSpPr>
            <p:cNvPr id="12" name="Rectangle 52">
              <a:extLst>
                <a:ext uri="{FF2B5EF4-FFF2-40B4-BE49-F238E27FC236}">
                  <a16:creationId xmlns:a16="http://schemas.microsoft.com/office/drawing/2014/main" id="{70EF5761-A760-4B05-96C3-A39012475EDA}"/>
                </a:ext>
              </a:extLst>
            </p:cNvPr>
            <p:cNvSpPr/>
            <p:nvPr/>
          </p:nvSpPr>
          <p:spPr>
            <a:xfrm>
              <a:off x="8709614" y="5510237"/>
              <a:ext cx="2084794" cy="1530355"/>
            </a:xfrm>
            <a:prstGeom prst="rect">
              <a:avLst/>
            </a:prstGeom>
          </p:spPr>
          <p:txBody>
            <a:bodyPr wrap="square">
              <a:spAutoFit/>
            </a:bodyPr>
            <a:lstStyle/>
            <a:p>
              <a:pPr algn="ctr" fontAlgn="base">
                <a:lnSpc>
                  <a:spcPct val="150000"/>
                </a:lnSpc>
              </a:pP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Instructors: </a:t>
              </a:r>
            </a:p>
            <a:p>
              <a:pPr algn="ctr" fontAlgn="base">
                <a:lnSpc>
                  <a:spcPct val="150000"/>
                </a:lnSpc>
              </a:pP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Dr. Vahid Behbood</a:t>
              </a:r>
            </a:p>
            <a:p>
              <a:pPr algn="ctr" fontAlgn="base">
                <a:lnSpc>
                  <a:spcPct val="150000"/>
                </a:lnSpc>
              </a:pP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Xiaojie Lin (Zoe)</a:t>
              </a:r>
            </a:p>
            <a:p>
              <a:pPr algn="ctr" fontAlgn="base">
                <a:lnSpc>
                  <a:spcPct val="150000"/>
                </a:lnSpc>
              </a:pP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Ziyi Zhao (C)</a:t>
              </a:r>
            </a:p>
          </p:txBody>
        </p:sp>
      </p:grpSp>
      <p:sp>
        <p:nvSpPr>
          <p:cNvPr id="14" name="Title 5">
            <a:extLst>
              <a:ext uri="{FF2B5EF4-FFF2-40B4-BE49-F238E27FC236}">
                <a16:creationId xmlns:a16="http://schemas.microsoft.com/office/drawing/2014/main" id="{764D9AAE-BF31-BAA9-4606-6667D80B3F11}"/>
              </a:ext>
            </a:extLst>
          </p:cNvPr>
          <p:cNvSpPr txBox="1">
            <a:spLocks/>
          </p:cNvSpPr>
          <p:nvPr/>
        </p:nvSpPr>
        <p:spPr>
          <a:xfrm>
            <a:off x="2436811" y="1233997"/>
            <a:ext cx="7315200" cy="81779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IN" sz="2000">
                <a:solidFill>
                  <a:srgbClr val="0070C0"/>
                </a:solidFill>
                <a:latin typeface="Open Sans" panose="020B0606030504020204" pitchFamily="34" charset="0"/>
                <a:ea typeface="Open Sans" panose="020B0606030504020204" pitchFamily="34" charset="0"/>
                <a:cs typeface="Open Sans" panose="020B0606030504020204" pitchFamily="34" charset="0"/>
              </a:rPr>
              <a:t>ORAL DEFENCE</a:t>
            </a:r>
          </a:p>
          <a:p>
            <a:pPr>
              <a:lnSpc>
                <a:spcPct val="150000"/>
              </a:lnSpc>
            </a:pPr>
            <a:r>
              <a:rPr lang="en-IN" sz="2000" err="1">
                <a:solidFill>
                  <a:srgbClr val="0070C0"/>
                </a:solidFill>
                <a:latin typeface="Open Sans" panose="020B0606030504020204" pitchFamily="34" charset="0"/>
                <a:ea typeface="Open Sans" panose="020B0606030504020204" pitchFamily="34" charset="0"/>
                <a:cs typeface="Open Sans" panose="020B0606030504020204" pitchFamily="34" charset="0"/>
              </a:rPr>
              <a:t>SyntaxSquad</a:t>
            </a:r>
            <a:r>
              <a:rPr lang="en-IN" sz="2000">
                <a:solidFill>
                  <a:srgbClr val="0070C0"/>
                </a:solidFill>
                <a:latin typeface="Open Sans" panose="020B0606030504020204" pitchFamily="34" charset="0"/>
                <a:ea typeface="Open Sans" panose="020B0606030504020204" pitchFamily="34" charset="0"/>
                <a:cs typeface="Open Sans" panose="020B0606030504020204" pitchFamily="34" charset="0"/>
              </a:rPr>
              <a:t> – Thursday Evening</a:t>
            </a:r>
          </a:p>
        </p:txBody>
      </p:sp>
      <p:sp>
        <p:nvSpPr>
          <p:cNvPr id="16" name="TextBox 15">
            <a:extLst>
              <a:ext uri="{FF2B5EF4-FFF2-40B4-BE49-F238E27FC236}">
                <a16:creationId xmlns:a16="http://schemas.microsoft.com/office/drawing/2014/main" id="{6E5ACBD4-44C0-EA6C-441F-8D19992686AD}"/>
              </a:ext>
            </a:extLst>
          </p:cNvPr>
          <p:cNvSpPr txBox="1"/>
          <p:nvPr/>
        </p:nvSpPr>
        <p:spPr>
          <a:xfrm>
            <a:off x="1494702" y="146381"/>
            <a:ext cx="9202596" cy="879087"/>
          </a:xfrm>
          <a:prstGeom prst="rect">
            <a:avLst/>
          </a:prstGeom>
          <a:noFill/>
        </p:spPr>
        <p:txBody>
          <a:bodyPr wrap="square">
            <a:spAutoFit/>
          </a:bodyPr>
          <a:lstStyle/>
          <a:p>
            <a:pPr algn="ctr">
              <a:lnSpc>
                <a:spcPct val="150000"/>
              </a:lnSpc>
            </a:pPr>
            <a:r>
              <a:rPr lang="en-AU">
                <a:solidFill>
                  <a:srgbClr val="0070C0"/>
                </a:solidFill>
                <a:latin typeface="Open Sans" panose="020B0606030504020204" pitchFamily="34" charset="0"/>
                <a:ea typeface="Open Sans" panose="020B0606030504020204" pitchFamily="34" charset="0"/>
                <a:cs typeface="Open Sans" panose="020B0606030504020204" pitchFamily="34" charset="0"/>
              </a:rPr>
              <a:t>UNIVERSITY OF TECHNOLOGY SYDNEY</a:t>
            </a:r>
            <a:endParaRPr lang="en-US">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42</a:t>
            </a:r>
            <a:r>
              <a:rPr lang="en-AU">
                <a:solidFill>
                  <a:srgbClr val="0070C0"/>
                </a:solidFill>
                <a:latin typeface="Open Sans" panose="020B0606030504020204" pitchFamily="34" charset="0"/>
                <a:ea typeface="Open Sans" panose="020B0606030504020204" pitchFamily="34" charset="0"/>
                <a:cs typeface="Open Sans" panose="020B0606030504020204" pitchFamily="34" charset="0"/>
              </a:rPr>
              <a:t>174</a:t>
            </a: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AU">
                <a:solidFill>
                  <a:srgbClr val="0070C0"/>
                </a:solidFill>
                <a:latin typeface="Open Sans" panose="020B0606030504020204" pitchFamily="34" charset="0"/>
                <a:ea typeface="Open Sans" panose="020B0606030504020204" pitchFamily="34" charset="0"/>
                <a:cs typeface="Open Sans" panose="020B0606030504020204" pitchFamily="34" charset="0"/>
              </a:rPr>
              <a:t>Artificial Intelligence Studio</a:t>
            </a:r>
            <a:endParaRPr lang="en-IN">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4610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FABA5-77B5-90EC-B344-8A1852AD0B7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4B13FA-864B-E27B-5451-826CDCB08F18}"/>
              </a:ext>
            </a:extLst>
          </p:cNvPr>
          <p:cNvSpPr>
            <a:spLocks noGrp="1"/>
          </p:cNvSpPr>
          <p:nvPr>
            <p:ph type="sldNum" sz="quarter" idx="12"/>
          </p:nvPr>
        </p:nvSpPr>
        <p:spPr/>
        <p:txBody>
          <a:bodyPr/>
          <a:lstStyle/>
          <a:p>
            <a:fld id="{96E69268-9C8B-4EBF-A9EE-DC5DC2D48DC3}" type="slidenum">
              <a:rPr lang="en-US" smtClean="0"/>
              <a:pPr/>
              <a:t>10</a:t>
            </a:fld>
            <a:endParaRPr lang="en-US"/>
          </a:p>
        </p:txBody>
      </p:sp>
      <p:sp>
        <p:nvSpPr>
          <p:cNvPr id="7" name="Title 1">
            <a:extLst>
              <a:ext uri="{FF2B5EF4-FFF2-40B4-BE49-F238E27FC236}">
                <a16:creationId xmlns:a16="http://schemas.microsoft.com/office/drawing/2014/main" id="{74F93AB5-0E34-392A-D609-FBFA9B9A2D22}"/>
              </a:ext>
            </a:extLst>
          </p:cNvPr>
          <p:cNvSpPr>
            <a:spLocks noGrp="1"/>
          </p:cNvSpPr>
          <p:nvPr>
            <p:ph type="title"/>
          </p:nvPr>
        </p:nvSpPr>
        <p:spPr>
          <a:xfrm>
            <a:off x="1582037" y="274640"/>
            <a:ext cx="9027926"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METHODOLOGY</a:t>
            </a:r>
          </a:p>
        </p:txBody>
      </p:sp>
      <p:sp>
        <p:nvSpPr>
          <p:cNvPr id="2" name="Hộp Văn bản 5">
            <a:extLst>
              <a:ext uri="{FF2B5EF4-FFF2-40B4-BE49-F238E27FC236}">
                <a16:creationId xmlns:a16="http://schemas.microsoft.com/office/drawing/2014/main" id="{98CFBC37-1AF3-890B-8E96-1CD7A4BA9B3B}"/>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sp>
        <p:nvSpPr>
          <p:cNvPr id="16" name="Google Shape;2606;p39">
            <a:extLst>
              <a:ext uri="{FF2B5EF4-FFF2-40B4-BE49-F238E27FC236}">
                <a16:creationId xmlns:a16="http://schemas.microsoft.com/office/drawing/2014/main" id="{234BFC2F-D580-AD33-B089-CDDD36632E38}"/>
              </a:ext>
            </a:extLst>
          </p:cNvPr>
          <p:cNvSpPr txBox="1">
            <a:spLocks/>
          </p:cNvSpPr>
          <p:nvPr/>
        </p:nvSpPr>
        <p:spPr>
          <a:xfrm>
            <a:off x="899143" y="3362116"/>
            <a:ext cx="2684100"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buClr>
                <a:srgbClr val="191919"/>
              </a:buClr>
              <a:defRPr/>
            </a:pPr>
            <a:r>
              <a:rPr lang="en-AU" sz="2000" b="0" kern="0">
                <a:solidFill>
                  <a:srgbClr val="191919"/>
                </a:solidFill>
                <a:latin typeface="Calibri"/>
              </a:rPr>
              <a:t>132 </a:t>
            </a:r>
            <a:r>
              <a:rPr kumimoji="0" lang="en-AU" sz="2000" b="0" i="0" u="none" strike="noStrike" kern="0" cap="none" spc="0" normalizeH="0" baseline="0" noProof="0">
                <a:ln>
                  <a:noFill/>
                </a:ln>
                <a:solidFill>
                  <a:srgbClr val="191919"/>
                </a:solidFill>
                <a:effectLst/>
                <a:uLnTx/>
                <a:uFillTx/>
                <a:latin typeface="Calibri"/>
                <a:cs typeface="Amatic SC"/>
                <a:sym typeface="Amatic SC"/>
              </a:rPr>
              <a:t>Landmarks</a:t>
            </a:r>
            <a:r>
              <a:rPr lang="en-AU" sz="2000" b="0" kern="0">
                <a:solidFill>
                  <a:srgbClr val="191919"/>
                </a:solidFill>
                <a:latin typeface="Calibri"/>
              </a:rPr>
              <a:t> on FACE</a:t>
            </a:r>
            <a:endParaRPr lang="en-AU" sz="2000" b="0" i="0" u="none" strike="noStrike" kern="0" cap="none" spc="0" normalizeH="0" baseline="0" noProof="0">
              <a:ln>
                <a:noFill/>
              </a:ln>
              <a:solidFill>
                <a:srgbClr val="191919"/>
              </a:solidFill>
              <a:effectLst/>
              <a:uLnTx/>
              <a:uFillTx/>
              <a:latin typeface="Calibri"/>
              <a:cs typeface="Amatic SC"/>
            </a:endParaRPr>
          </a:p>
        </p:txBody>
      </p:sp>
      <p:sp>
        <p:nvSpPr>
          <p:cNvPr id="17" name="Google Shape;2607;p39">
            <a:extLst>
              <a:ext uri="{FF2B5EF4-FFF2-40B4-BE49-F238E27FC236}">
                <a16:creationId xmlns:a16="http://schemas.microsoft.com/office/drawing/2014/main" id="{85B686B3-27A1-F3F4-285E-F4B73BCDC585}"/>
              </a:ext>
            </a:extLst>
          </p:cNvPr>
          <p:cNvSpPr txBox="1">
            <a:spLocks/>
          </p:cNvSpPr>
          <p:nvPr/>
        </p:nvSpPr>
        <p:spPr>
          <a:xfrm>
            <a:off x="4576899" y="3362116"/>
            <a:ext cx="3042147"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buClr>
                <a:srgbClr val="191919"/>
              </a:buClr>
              <a:defRPr/>
            </a:pPr>
            <a:r>
              <a:rPr lang="en-AU" sz="2000" b="0" kern="0">
                <a:solidFill>
                  <a:srgbClr val="191919"/>
                </a:solidFill>
                <a:latin typeface="Calibri"/>
              </a:rPr>
              <a:t>21 Land</a:t>
            </a:r>
            <a:r>
              <a:rPr kumimoji="0" lang="en-AU" sz="2000" b="0" i="0" u="none" strike="noStrike" kern="0" cap="none" spc="0" normalizeH="0" baseline="0" noProof="0">
                <a:ln>
                  <a:noFill/>
                </a:ln>
                <a:solidFill>
                  <a:srgbClr val="191919"/>
                </a:solidFill>
                <a:effectLst/>
                <a:uLnTx/>
                <a:uFillTx/>
                <a:latin typeface="Calibri"/>
                <a:cs typeface="Amatic SC"/>
                <a:sym typeface="Amatic SC"/>
              </a:rPr>
              <a:t> </a:t>
            </a:r>
            <a:r>
              <a:rPr lang="en-AU" sz="2000" b="0" kern="0">
                <a:solidFill>
                  <a:srgbClr val="191919"/>
                </a:solidFill>
                <a:latin typeface="Calibri"/>
              </a:rPr>
              <a:t>Landmarks/Hand</a:t>
            </a:r>
            <a:endParaRPr lang="en-AU" sz="2000" b="0" i="0" u="none" strike="noStrike" kern="0" cap="none" spc="0" normalizeH="0" baseline="0" noProof="0">
              <a:ln>
                <a:noFill/>
              </a:ln>
              <a:solidFill>
                <a:srgbClr val="191919"/>
              </a:solidFill>
              <a:effectLst/>
              <a:uLnTx/>
              <a:uFillTx/>
              <a:latin typeface="Calibri"/>
              <a:cs typeface="Amatic SC"/>
            </a:endParaRPr>
          </a:p>
        </p:txBody>
      </p:sp>
      <p:pic>
        <p:nvPicPr>
          <p:cNvPr id="18" name="Google Shape;2608;p39">
            <a:extLst>
              <a:ext uri="{FF2B5EF4-FFF2-40B4-BE49-F238E27FC236}">
                <a16:creationId xmlns:a16="http://schemas.microsoft.com/office/drawing/2014/main" id="{5A310665-56BB-7E5E-650E-0B3272ABA3DA}"/>
              </a:ext>
            </a:extLst>
          </p:cNvPr>
          <p:cNvPicPr preferRelativeResize="0"/>
          <p:nvPr/>
        </p:nvPicPr>
        <p:blipFill>
          <a:blip r:embed="rId3">
            <a:alphaModFix/>
          </a:blip>
          <a:stretch>
            <a:fillRect/>
          </a:stretch>
        </p:blipFill>
        <p:spPr>
          <a:xfrm>
            <a:off x="1423973" y="1052267"/>
            <a:ext cx="1621127" cy="2364901"/>
          </a:xfrm>
          <a:prstGeom prst="rect">
            <a:avLst/>
          </a:prstGeom>
          <a:noFill/>
          <a:ln>
            <a:noFill/>
          </a:ln>
        </p:spPr>
      </p:pic>
      <p:pic>
        <p:nvPicPr>
          <p:cNvPr id="19" name="Google Shape;2609;p39">
            <a:extLst>
              <a:ext uri="{FF2B5EF4-FFF2-40B4-BE49-F238E27FC236}">
                <a16:creationId xmlns:a16="http://schemas.microsoft.com/office/drawing/2014/main" id="{2533860A-4731-8789-FF54-DBF70B396316}"/>
              </a:ext>
            </a:extLst>
          </p:cNvPr>
          <p:cNvPicPr preferRelativeResize="0"/>
          <p:nvPr/>
        </p:nvPicPr>
        <p:blipFill>
          <a:blip r:embed="rId4">
            <a:alphaModFix/>
          </a:blip>
          <a:stretch>
            <a:fillRect/>
          </a:stretch>
        </p:blipFill>
        <p:spPr>
          <a:xfrm>
            <a:off x="4888884" y="1187013"/>
            <a:ext cx="2414231" cy="2230155"/>
          </a:xfrm>
          <a:prstGeom prst="rect">
            <a:avLst/>
          </a:prstGeom>
          <a:noFill/>
          <a:ln>
            <a:noFill/>
          </a:ln>
        </p:spPr>
      </p:pic>
      <p:sp>
        <p:nvSpPr>
          <p:cNvPr id="20" name="Google Shape;2610;p39">
            <a:extLst>
              <a:ext uri="{FF2B5EF4-FFF2-40B4-BE49-F238E27FC236}">
                <a16:creationId xmlns:a16="http://schemas.microsoft.com/office/drawing/2014/main" id="{B2255905-E482-6CC4-44FA-C0A4F45FB341}"/>
              </a:ext>
            </a:extLst>
          </p:cNvPr>
          <p:cNvSpPr txBox="1">
            <a:spLocks/>
          </p:cNvSpPr>
          <p:nvPr/>
        </p:nvSpPr>
        <p:spPr>
          <a:xfrm>
            <a:off x="9124247" y="4633249"/>
            <a:ext cx="2954635" cy="8639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1pPr>
            <a:lvl2pPr marR="0" lvl="1"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2pPr>
            <a:lvl3pPr marR="0" lvl="2"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3pPr>
            <a:lvl4pPr marR="0" lvl="3"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4pPr>
            <a:lvl5pPr marR="0" lvl="4"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5pPr>
            <a:lvl6pPr marR="0" lvl="5"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6pPr>
            <a:lvl7pPr marR="0" lvl="6"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7pPr>
            <a:lvl8pPr marR="0" lvl="7"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8pPr>
            <a:lvl9pPr marR="0" lvl="8"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9pPr>
          </a:lstStyle>
          <a:p>
            <a:pPr>
              <a:buClr>
                <a:srgbClr val="191919"/>
              </a:buClr>
              <a:defRPr/>
            </a:pPr>
            <a:r>
              <a:rPr lang="en-GB" sz="2200" kern="0">
                <a:solidFill>
                  <a:srgbClr val="191919"/>
                </a:solidFill>
                <a:latin typeface="Calibri"/>
              </a:rPr>
              <a:t>TOTAL OF 180</a:t>
            </a:r>
            <a:r>
              <a:rPr kumimoji="0" lang="en-GB" sz="2200" i="0" u="none" strike="noStrike" kern="0" cap="none" spc="0" normalizeH="0" baseline="0" noProof="0">
                <a:ln>
                  <a:noFill/>
                </a:ln>
                <a:solidFill>
                  <a:srgbClr val="191919"/>
                </a:solidFill>
                <a:effectLst/>
                <a:uLnTx/>
                <a:uFillTx/>
                <a:latin typeface="Calibri"/>
                <a:cs typeface="Amatic SC"/>
                <a:sym typeface="Amatic SC"/>
              </a:rPr>
              <a:t> landmarks </a:t>
            </a:r>
            <a:r>
              <a:rPr lang="en-GB" sz="2200" kern="0">
                <a:solidFill>
                  <a:srgbClr val="191919"/>
                </a:solidFill>
                <a:latin typeface="Calibri"/>
              </a:rPr>
              <a:t>USED</a:t>
            </a:r>
            <a:endParaRPr lang="en-GB" sz="2200" i="0" u="none" strike="noStrike" kern="0" cap="none" spc="0" normalizeH="0" baseline="0" noProof="0">
              <a:ln>
                <a:noFill/>
              </a:ln>
              <a:solidFill>
                <a:srgbClr val="191919"/>
              </a:solidFill>
              <a:effectLst/>
              <a:uLnTx/>
              <a:uFillTx/>
              <a:latin typeface="Calibri"/>
              <a:cs typeface="Amatic SC"/>
            </a:endParaRPr>
          </a:p>
        </p:txBody>
      </p:sp>
      <p:pic>
        <p:nvPicPr>
          <p:cNvPr id="5" name="Picture 4" descr="A collage of a person with different facial features&#10;&#10;AI-generated content may be incorrect.">
            <a:extLst>
              <a:ext uri="{FF2B5EF4-FFF2-40B4-BE49-F238E27FC236}">
                <a16:creationId xmlns:a16="http://schemas.microsoft.com/office/drawing/2014/main" id="{44E931B9-C7E7-2293-B4E2-73318106F375}"/>
              </a:ext>
            </a:extLst>
          </p:cNvPr>
          <p:cNvPicPr>
            <a:picLocks noChangeAspect="1"/>
          </p:cNvPicPr>
          <p:nvPr/>
        </p:nvPicPr>
        <p:blipFill>
          <a:blip r:embed="rId5"/>
          <a:stretch>
            <a:fillRect/>
          </a:stretch>
        </p:blipFill>
        <p:spPr>
          <a:xfrm>
            <a:off x="685686" y="3969562"/>
            <a:ext cx="8791366" cy="2162474"/>
          </a:xfrm>
          <a:prstGeom prst="rect">
            <a:avLst/>
          </a:prstGeom>
        </p:spPr>
      </p:pic>
      <p:sp>
        <p:nvSpPr>
          <p:cNvPr id="8" name="Google Shape;2607;p39">
            <a:extLst>
              <a:ext uri="{FF2B5EF4-FFF2-40B4-BE49-F238E27FC236}">
                <a16:creationId xmlns:a16="http://schemas.microsoft.com/office/drawing/2014/main" id="{22578AD2-9758-6D4C-19D9-EF57682B6718}"/>
              </a:ext>
            </a:extLst>
          </p:cNvPr>
          <p:cNvSpPr txBox="1">
            <a:spLocks/>
          </p:cNvSpPr>
          <p:nvPr/>
        </p:nvSpPr>
        <p:spPr>
          <a:xfrm>
            <a:off x="8359846" y="3362116"/>
            <a:ext cx="3042147"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defRPr/>
            </a:pPr>
            <a:r>
              <a:rPr lang="en-AU" sz="2000" b="0" kern="0">
                <a:solidFill>
                  <a:srgbClr val="191919"/>
                </a:solidFill>
                <a:latin typeface="Calibri"/>
              </a:rPr>
              <a:t>6 Body Pose Landmarks</a:t>
            </a:r>
            <a:endParaRPr lang="en-US"/>
          </a:p>
        </p:txBody>
      </p:sp>
      <p:pic>
        <p:nvPicPr>
          <p:cNvPr id="9" name="Picture 8" descr="A person sitting cross legged with lines drawn on her face&#10;&#10;AI-generated content may be incorrect.">
            <a:extLst>
              <a:ext uri="{FF2B5EF4-FFF2-40B4-BE49-F238E27FC236}">
                <a16:creationId xmlns:a16="http://schemas.microsoft.com/office/drawing/2014/main" id="{204D3622-6C96-85E2-6ECF-481D3DE810B5}"/>
              </a:ext>
            </a:extLst>
          </p:cNvPr>
          <p:cNvPicPr>
            <a:picLocks noChangeAspect="1"/>
          </p:cNvPicPr>
          <p:nvPr/>
        </p:nvPicPr>
        <p:blipFill>
          <a:blip r:embed="rId6"/>
          <a:srcRect r="21748"/>
          <a:stretch/>
        </p:blipFill>
        <p:spPr>
          <a:xfrm>
            <a:off x="8224831" y="982741"/>
            <a:ext cx="3312176" cy="2361840"/>
          </a:xfrm>
          <a:prstGeom prst="rect">
            <a:avLst/>
          </a:prstGeom>
        </p:spPr>
      </p:pic>
      <p:sp>
        <p:nvSpPr>
          <p:cNvPr id="6" name="Hộp Văn bản 7">
            <a:extLst>
              <a:ext uri="{FF2B5EF4-FFF2-40B4-BE49-F238E27FC236}">
                <a16:creationId xmlns:a16="http://schemas.microsoft.com/office/drawing/2014/main" id="{03EBA78D-60FA-776C-E3E8-DBC8FED26CC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https://github.com/18520339/islr-mlops</a:t>
            </a:r>
            <a:endParaRPr lang="en-US" sz="1400" b="1" dirty="0">
              <a:solidFill>
                <a:schemeClr val="accent6">
                  <a:lumMod val="75000"/>
                </a:schemeClr>
              </a:solidFill>
            </a:endParaRPr>
          </a:p>
        </p:txBody>
      </p:sp>
    </p:spTree>
    <p:extLst>
      <p:ext uri="{BB962C8B-B14F-4D97-AF65-F5344CB8AC3E}">
        <p14:creationId xmlns:p14="http://schemas.microsoft.com/office/powerpoint/2010/main" val="51211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84A17-8582-A00C-5CE7-0B93E51891A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52349D-5846-C48D-58B9-4E68144CFC49}"/>
              </a:ext>
            </a:extLst>
          </p:cNvPr>
          <p:cNvSpPr>
            <a:spLocks noGrp="1"/>
          </p:cNvSpPr>
          <p:nvPr>
            <p:ph type="sldNum" sz="quarter" idx="12"/>
          </p:nvPr>
        </p:nvSpPr>
        <p:spPr/>
        <p:txBody>
          <a:bodyPr/>
          <a:lstStyle/>
          <a:p>
            <a:fld id="{96E69268-9C8B-4EBF-A9EE-DC5DC2D48DC3}" type="slidenum">
              <a:rPr lang="en-US" smtClean="0"/>
              <a:pPr/>
              <a:t>11</a:t>
            </a:fld>
            <a:endParaRPr lang="en-US"/>
          </a:p>
        </p:txBody>
      </p:sp>
      <p:sp>
        <p:nvSpPr>
          <p:cNvPr id="7" name="Title 1">
            <a:extLst>
              <a:ext uri="{FF2B5EF4-FFF2-40B4-BE49-F238E27FC236}">
                <a16:creationId xmlns:a16="http://schemas.microsoft.com/office/drawing/2014/main" id="{562CA543-9501-1289-EFA1-BFA92804F64C}"/>
              </a:ext>
            </a:extLst>
          </p:cNvPr>
          <p:cNvSpPr>
            <a:spLocks noGrp="1"/>
          </p:cNvSpPr>
          <p:nvPr>
            <p:ph type="title"/>
          </p:nvPr>
        </p:nvSpPr>
        <p:spPr>
          <a:xfrm>
            <a:off x="1582037" y="274640"/>
            <a:ext cx="9027926"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METHODOLOGY</a:t>
            </a:r>
          </a:p>
        </p:txBody>
      </p:sp>
      <p:sp>
        <p:nvSpPr>
          <p:cNvPr id="4" name="Hộp Văn bản 7">
            <a:extLst>
              <a:ext uri="{FF2B5EF4-FFF2-40B4-BE49-F238E27FC236}">
                <a16:creationId xmlns:a16="http://schemas.microsoft.com/office/drawing/2014/main" id="{8DE4B197-0DCE-EE18-2425-574604C21385}"/>
              </a:ext>
            </a:extLst>
          </p:cNvPr>
          <p:cNvSpPr txBox="1"/>
          <p:nvPr/>
        </p:nvSpPr>
        <p:spPr>
          <a:xfrm>
            <a:off x="6354281" y="6475186"/>
            <a:ext cx="5226692" cy="307777"/>
          </a:xfrm>
          <a:prstGeom prst="rect">
            <a:avLst/>
          </a:prstGeom>
          <a:noFill/>
        </p:spPr>
        <p:txBody>
          <a:bodyPr wrap="square" rtlCol="0">
            <a:spAutoFit/>
          </a:bodyPr>
          <a:lstStyle/>
          <a:p>
            <a:pPr algn="r"/>
            <a:r>
              <a:rPr lang="en-US" sz="1400" b="1" err="1">
                <a:solidFill>
                  <a:schemeClr val="accent6">
                    <a:lumMod val="75000"/>
                  </a:schemeClr>
                </a:solidFill>
              </a:rPr>
              <a:t>SyntaxSquad</a:t>
            </a:r>
            <a:endParaRPr lang="en-US" sz="1400" b="1">
              <a:solidFill>
                <a:schemeClr val="accent6">
                  <a:lumMod val="75000"/>
                </a:schemeClr>
              </a:solidFill>
            </a:endParaRPr>
          </a:p>
        </p:txBody>
      </p:sp>
      <p:sp>
        <p:nvSpPr>
          <p:cNvPr id="2" name="Hộp Văn bản 5">
            <a:extLst>
              <a:ext uri="{FF2B5EF4-FFF2-40B4-BE49-F238E27FC236}">
                <a16:creationId xmlns:a16="http://schemas.microsoft.com/office/drawing/2014/main" id="{8C0F3F1D-2E69-5009-92F4-EB3D787F5E39}"/>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pic>
        <p:nvPicPr>
          <p:cNvPr id="12" name="Picture 11" descr="A computer screen shot of a sign language recognition model&#10;&#10;AI-generated content may be incorrect.">
            <a:extLst>
              <a:ext uri="{FF2B5EF4-FFF2-40B4-BE49-F238E27FC236}">
                <a16:creationId xmlns:a16="http://schemas.microsoft.com/office/drawing/2014/main" id="{451CCB0A-C7DF-7B38-C509-31AB047829B0}"/>
              </a:ext>
            </a:extLst>
          </p:cNvPr>
          <p:cNvPicPr>
            <a:picLocks noChangeAspect="1"/>
          </p:cNvPicPr>
          <p:nvPr/>
        </p:nvPicPr>
        <p:blipFill>
          <a:blip r:embed="rId3">
            <a:extLst>
              <a:ext uri="{28A0092B-C50C-407E-A947-70E740481C1C}">
                <a14:useLocalDpi xmlns:a14="http://schemas.microsoft.com/office/drawing/2010/main" val="0"/>
              </a:ext>
            </a:extLst>
          </a:blip>
          <a:srcRect t="5465" b="2970"/>
          <a:stretch/>
        </p:blipFill>
        <p:spPr>
          <a:xfrm>
            <a:off x="233921" y="2275711"/>
            <a:ext cx="11724158" cy="4582290"/>
          </a:xfrm>
          <a:prstGeom prst="rect">
            <a:avLst/>
          </a:prstGeom>
        </p:spPr>
      </p:pic>
      <p:sp>
        <p:nvSpPr>
          <p:cNvPr id="20" name="Google Shape;2610;p39">
            <a:extLst>
              <a:ext uri="{FF2B5EF4-FFF2-40B4-BE49-F238E27FC236}">
                <a16:creationId xmlns:a16="http://schemas.microsoft.com/office/drawing/2014/main" id="{6B1AD96B-3169-89C2-7774-B3B4946447D5}"/>
              </a:ext>
            </a:extLst>
          </p:cNvPr>
          <p:cNvSpPr txBox="1">
            <a:spLocks/>
          </p:cNvSpPr>
          <p:nvPr/>
        </p:nvSpPr>
        <p:spPr>
          <a:xfrm>
            <a:off x="1023587" y="1318202"/>
            <a:ext cx="3285078" cy="472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1pPr>
            <a:lvl2pPr marR="0" lvl="1"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2pPr>
            <a:lvl3pPr marR="0" lvl="2"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3pPr>
            <a:lvl4pPr marR="0" lvl="3"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4pPr>
            <a:lvl5pPr marR="0" lvl="4"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5pPr>
            <a:lvl6pPr marR="0" lvl="5"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6pPr>
            <a:lvl7pPr marR="0" lvl="6"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7pPr>
            <a:lvl8pPr marR="0" lvl="7"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8pPr>
            <a:lvl9pPr marR="0" lvl="8"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9pPr>
          </a:lstStyle>
          <a:p>
            <a:pPr>
              <a:buClr>
                <a:srgbClr val="191919"/>
              </a:buClr>
              <a:defRPr/>
            </a:pPr>
            <a:r>
              <a:rPr lang="en-GB" sz="2400" kern="0">
                <a:solidFill>
                  <a:srgbClr val="5D87C2"/>
                </a:solidFill>
                <a:latin typeface="Calibri"/>
              </a:rPr>
              <a:t>POSE-TO-GLOSS STAGE</a:t>
            </a:r>
            <a:endParaRPr lang="en-GB" sz="2400" i="0" u="none" strike="noStrike" kern="0" cap="none" spc="0" normalizeH="0" baseline="0" noProof="0">
              <a:ln>
                <a:noFill/>
              </a:ln>
              <a:solidFill>
                <a:srgbClr val="5D87C2"/>
              </a:solidFill>
              <a:effectLst/>
              <a:uLnTx/>
              <a:uFillTx/>
              <a:latin typeface="Calibri"/>
              <a:cs typeface="Amatic SC"/>
            </a:endParaRPr>
          </a:p>
        </p:txBody>
      </p:sp>
      <p:pic>
        <p:nvPicPr>
          <p:cNvPr id="6" name="Picture 5">
            <a:extLst>
              <a:ext uri="{FF2B5EF4-FFF2-40B4-BE49-F238E27FC236}">
                <a16:creationId xmlns:a16="http://schemas.microsoft.com/office/drawing/2014/main" id="{43FED311-4E46-310A-7559-F93AD2BAC516}"/>
              </a:ext>
            </a:extLst>
          </p:cNvPr>
          <p:cNvPicPr>
            <a:picLocks noChangeAspect="1"/>
          </p:cNvPicPr>
          <p:nvPr/>
        </p:nvPicPr>
        <p:blipFill>
          <a:blip r:embed="rId4"/>
          <a:stretch>
            <a:fillRect/>
          </a:stretch>
        </p:blipFill>
        <p:spPr>
          <a:xfrm>
            <a:off x="5862079" y="966583"/>
            <a:ext cx="6096000" cy="13091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495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80163-FF1A-90FD-E88C-E903A5C7252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33A91-DBAF-A51D-3E2B-221F0321E5FC}"/>
              </a:ext>
            </a:extLst>
          </p:cNvPr>
          <p:cNvSpPr>
            <a:spLocks noGrp="1"/>
          </p:cNvSpPr>
          <p:nvPr>
            <p:ph type="sldNum" sz="quarter" idx="12"/>
          </p:nvPr>
        </p:nvSpPr>
        <p:spPr/>
        <p:txBody>
          <a:bodyPr/>
          <a:lstStyle/>
          <a:p>
            <a:fld id="{96E69268-9C8B-4EBF-A9EE-DC5DC2D48DC3}" type="slidenum">
              <a:rPr lang="en-US" smtClean="0"/>
              <a:pPr/>
              <a:t>12</a:t>
            </a:fld>
            <a:endParaRPr lang="en-US"/>
          </a:p>
        </p:txBody>
      </p:sp>
      <p:sp>
        <p:nvSpPr>
          <p:cNvPr id="7" name="Title 1">
            <a:extLst>
              <a:ext uri="{FF2B5EF4-FFF2-40B4-BE49-F238E27FC236}">
                <a16:creationId xmlns:a16="http://schemas.microsoft.com/office/drawing/2014/main" id="{DDDBDD6E-196D-2F8D-03AB-F2F909D8CD35}"/>
              </a:ext>
            </a:extLst>
          </p:cNvPr>
          <p:cNvSpPr>
            <a:spLocks noGrp="1"/>
          </p:cNvSpPr>
          <p:nvPr>
            <p:ph type="title"/>
          </p:nvPr>
        </p:nvSpPr>
        <p:spPr>
          <a:xfrm>
            <a:off x="1582037" y="274640"/>
            <a:ext cx="9027926"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METHODOLOGY</a:t>
            </a:r>
          </a:p>
        </p:txBody>
      </p:sp>
      <p:sp>
        <p:nvSpPr>
          <p:cNvPr id="2" name="Hộp Văn bản 5">
            <a:extLst>
              <a:ext uri="{FF2B5EF4-FFF2-40B4-BE49-F238E27FC236}">
                <a16:creationId xmlns:a16="http://schemas.microsoft.com/office/drawing/2014/main" id="{01A45ED1-A376-8FB1-110C-C58F895F94E9}"/>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pic>
        <p:nvPicPr>
          <p:cNvPr id="9" name="Picture 8" descr="A diagram of a person's face&#10;&#10;AI-generated content may be incorrect.">
            <a:extLst>
              <a:ext uri="{FF2B5EF4-FFF2-40B4-BE49-F238E27FC236}">
                <a16:creationId xmlns:a16="http://schemas.microsoft.com/office/drawing/2014/main" id="{8E679DD7-F25A-A28A-A9EF-63F78AAD3555}"/>
              </a:ext>
            </a:extLst>
          </p:cNvPr>
          <p:cNvPicPr>
            <a:picLocks noChangeAspect="1"/>
          </p:cNvPicPr>
          <p:nvPr/>
        </p:nvPicPr>
        <p:blipFill>
          <a:blip r:embed="rId3">
            <a:extLst>
              <a:ext uri="{28A0092B-C50C-407E-A947-70E740481C1C}">
                <a14:useLocalDpi xmlns:a14="http://schemas.microsoft.com/office/drawing/2010/main" val="0"/>
              </a:ext>
            </a:extLst>
          </a:blip>
          <a:srcRect r="174" b="9973"/>
          <a:stretch/>
        </p:blipFill>
        <p:spPr>
          <a:xfrm>
            <a:off x="135146" y="3856080"/>
            <a:ext cx="5592917" cy="2619108"/>
          </a:xfrm>
          <a:prstGeom prst="rect">
            <a:avLst/>
          </a:prstGeom>
        </p:spPr>
      </p:pic>
      <p:pic>
        <p:nvPicPr>
          <p:cNvPr id="5" name="Picture 4">
            <a:extLst>
              <a:ext uri="{FF2B5EF4-FFF2-40B4-BE49-F238E27FC236}">
                <a16:creationId xmlns:a16="http://schemas.microsoft.com/office/drawing/2014/main" id="{412C6326-8071-6BFF-9B33-62A36E7D84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77329" y="2634559"/>
            <a:ext cx="934529" cy="934529"/>
          </a:xfrm>
          <a:prstGeom prst="rect">
            <a:avLst/>
          </a:prstGeom>
        </p:spPr>
      </p:pic>
      <p:sp>
        <p:nvSpPr>
          <p:cNvPr id="8" name="Google Shape;2607;p39">
            <a:extLst>
              <a:ext uri="{FF2B5EF4-FFF2-40B4-BE49-F238E27FC236}">
                <a16:creationId xmlns:a16="http://schemas.microsoft.com/office/drawing/2014/main" id="{F108489F-D6E1-603A-039F-90D58672DB01}"/>
              </a:ext>
            </a:extLst>
          </p:cNvPr>
          <p:cNvSpPr txBox="1">
            <a:spLocks/>
          </p:cNvSpPr>
          <p:nvPr/>
        </p:nvSpPr>
        <p:spPr>
          <a:xfrm>
            <a:off x="7144779" y="2001217"/>
            <a:ext cx="1599628"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defRPr/>
            </a:pPr>
            <a:r>
              <a:rPr lang="en-AU" sz="2000" kern="0">
                <a:solidFill>
                  <a:srgbClr val="191919"/>
                </a:solidFill>
                <a:latin typeface="Calibri"/>
              </a:rPr>
              <a:t>GPT-4o Mini</a:t>
            </a:r>
            <a:endParaRPr lang="en-US" sz="2000"/>
          </a:p>
        </p:txBody>
      </p:sp>
      <p:cxnSp>
        <p:nvCxnSpPr>
          <p:cNvPr id="10" name="Straight Arrow Connector 9">
            <a:extLst>
              <a:ext uri="{FF2B5EF4-FFF2-40B4-BE49-F238E27FC236}">
                <a16:creationId xmlns:a16="http://schemas.microsoft.com/office/drawing/2014/main" id="{B87CC130-E388-95AE-0B2C-BDD28B2D75F3}"/>
              </a:ext>
            </a:extLst>
          </p:cNvPr>
          <p:cNvCxnSpPr>
            <a:cxnSpLocks/>
          </p:cNvCxnSpPr>
          <p:nvPr/>
        </p:nvCxnSpPr>
        <p:spPr>
          <a:xfrm flipV="1">
            <a:off x="5424718" y="3269099"/>
            <a:ext cx="1861299" cy="1466098"/>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diagram of a person's face&#10;&#10;AI-generated content may be incorrect.">
            <a:extLst>
              <a:ext uri="{FF2B5EF4-FFF2-40B4-BE49-F238E27FC236}">
                <a16:creationId xmlns:a16="http://schemas.microsoft.com/office/drawing/2014/main" id="{26D7CE76-43BE-469F-B9C8-7BDD4B625E32}"/>
              </a:ext>
            </a:extLst>
          </p:cNvPr>
          <p:cNvPicPr>
            <a:picLocks noChangeAspect="1"/>
          </p:cNvPicPr>
          <p:nvPr/>
        </p:nvPicPr>
        <p:blipFill>
          <a:blip r:embed="rId3">
            <a:extLst>
              <a:ext uri="{28A0092B-C50C-407E-A947-70E740481C1C}">
                <a14:useLocalDpi xmlns:a14="http://schemas.microsoft.com/office/drawing/2010/main" val="0"/>
              </a:ext>
            </a:extLst>
          </a:blip>
          <a:srcRect r="174" b="1342"/>
          <a:stretch>
            <a:fillRect/>
          </a:stretch>
        </p:blipFill>
        <p:spPr>
          <a:xfrm>
            <a:off x="135150" y="937081"/>
            <a:ext cx="5617347" cy="2882753"/>
          </a:xfrm>
          <a:prstGeom prst="rect">
            <a:avLst/>
          </a:prstGeom>
        </p:spPr>
      </p:pic>
      <p:sp>
        <p:nvSpPr>
          <p:cNvPr id="15" name="TextBox 14">
            <a:extLst>
              <a:ext uri="{FF2B5EF4-FFF2-40B4-BE49-F238E27FC236}">
                <a16:creationId xmlns:a16="http://schemas.microsoft.com/office/drawing/2014/main" id="{059E1D10-56E0-71ED-EC3D-9A5A01C0694F}"/>
              </a:ext>
            </a:extLst>
          </p:cNvPr>
          <p:cNvSpPr txBox="1"/>
          <p:nvPr/>
        </p:nvSpPr>
        <p:spPr>
          <a:xfrm>
            <a:off x="5096938" y="2116662"/>
            <a:ext cx="60157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000" b="1">
                <a:ea typeface="Calibri"/>
                <a:cs typeface="Calibri"/>
              </a:rPr>
              <a:t>"Go"</a:t>
            </a:r>
          </a:p>
        </p:txBody>
      </p:sp>
      <p:cxnSp>
        <p:nvCxnSpPr>
          <p:cNvPr id="16" name="Straight Arrow Connector 15">
            <a:extLst>
              <a:ext uri="{FF2B5EF4-FFF2-40B4-BE49-F238E27FC236}">
                <a16:creationId xmlns:a16="http://schemas.microsoft.com/office/drawing/2014/main" id="{7477302B-6290-2C13-1C88-FB3396DE734A}"/>
              </a:ext>
            </a:extLst>
          </p:cNvPr>
          <p:cNvCxnSpPr>
            <a:cxnSpLocks/>
          </p:cNvCxnSpPr>
          <p:nvPr/>
        </p:nvCxnSpPr>
        <p:spPr>
          <a:xfrm>
            <a:off x="5728063" y="2262375"/>
            <a:ext cx="1557954" cy="727151"/>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sp>
        <p:nvSpPr>
          <p:cNvPr id="18" name="Google Shape;2607;p39">
            <a:extLst>
              <a:ext uri="{FF2B5EF4-FFF2-40B4-BE49-F238E27FC236}">
                <a16:creationId xmlns:a16="http://schemas.microsoft.com/office/drawing/2014/main" id="{1B08476F-6286-3B38-6220-1DC0F16B1D33}"/>
              </a:ext>
            </a:extLst>
          </p:cNvPr>
          <p:cNvSpPr txBox="1">
            <a:spLocks/>
          </p:cNvSpPr>
          <p:nvPr/>
        </p:nvSpPr>
        <p:spPr>
          <a:xfrm>
            <a:off x="9756793" y="2855524"/>
            <a:ext cx="1933727"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defRPr/>
            </a:pPr>
            <a:r>
              <a:rPr lang="en-AU" sz="2000" b="0" kern="0">
                <a:solidFill>
                  <a:srgbClr val="191919"/>
                </a:solidFill>
                <a:latin typeface="Calibri"/>
              </a:rPr>
              <a:t>"Let's go dance"</a:t>
            </a:r>
            <a:endParaRPr lang="en-US"/>
          </a:p>
        </p:txBody>
      </p:sp>
      <p:pic>
        <p:nvPicPr>
          <p:cNvPr id="19" name="Picture 18" descr="A person pointing at the camera&#10;&#10;AI-generated content may be incorrect.">
            <a:extLst>
              <a:ext uri="{FF2B5EF4-FFF2-40B4-BE49-F238E27FC236}">
                <a16:creationId xmlns:a16="http://schemas.microsoft.com/office/drawing/2014/main" id="{537DF1A3-DE74-6C9C-E22A-E34332F96886}"/>
              </a:ext>
            </a:extLst>
          </p:cNvPr>
          <p:cNvPicPr>
            <a:picLocks noChangeAspect="1"/>
          </p:cNvPicPr>
          <p:nvPr/>
        </p:nvPicPr>
        <p:blipFill>
          <a:blip r:embed="rId5"/>
          <a:stretch>
            <a:fillRect/>
          </a:stretch>
        </p:blipFill>
        <p:spPr>
          <a:xfrm>
            <a:off x="1263172" y="1648620"/>
            <a:ext cx="755208" cy="731520"/>
          </a:xfrm>
          <a:prstGeom prst="rect">
            <a:avLst/>
          </a:prstGeom>
        </p:spPr>
      </p:pic>
      <p:pic>
        <p:nvPicPr>
          <p:cNvPr id="22" name="Picture 21">
            <a:extLst>
              <a:ext uri="{FF2B5EF4-FFF2-40B4-BE49-F238E27FC236}">
                <a16:creationId xmlns:a16="http://schemas.microsoft.com/office/drawing/2014/main" id="{854ECB7E-BC80-EA51-6FB9-6D1FB12C0F80}"/>
              </a:ext>
            </a:extLst>
          </p:cNvPr>
          <p:cNvPicPr>
            <a:picLocks noChangeAspect="1"/>
          </p:cNvPicPr>
          <p:nvPr/>
        </p:nvPicPr>
        <p:blipFill>
          <a:blip r:embed="rId6"/>
          <a:stretch>
            <a:fillRect/>
          </a:stretch>
        </p:blipFill>
        <p:spPr>
          <a:xfrm>
            <a:off x="6059429" y="4693366"/>
            <a:ext cx="5997425" cy="1201527"/>
          </a:xfrm>
          <a:prstGeom prst="rect">
            <a:avLst/>
          </a:prstGeom>
        </p:spPr>
      </p:pic>
      <p:cxnSp>
        <p:nvCxnSpPr>
          <p:cNvPr id="33" name="Straight Arrow Connector 32">
            <a:extLst>
              <a:ext uri="{FF2B5EF4-FFF2-40B4-BE49-F238E27FC236}">
                <a16:creationId xmlns:a16="http://schemas.microsoft.com/office/drawing/2014/main" id="{28A92E51-5C99-046A-899D-86DFC44E5660}"/>
              </a:ext>
            </a:extLst>
          </p:cNvPr>
          <p:cNvCxnSpPr>
            <a:cxnSpLocks/>
          </p:cNvCxnSpPr>
          <p:nvPr/>
        </p:nvCxnSpPr>
        <p:spPr>
          <a:xfrm>
            <a:off x="8550613" y="3149612"/>
            <a:ext cx="1116089" cy="0"/>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sp>
        <p:nvSpPr>
          <p:cNvPr id="37" name="Google Shape;2610;p39">
            <a:extLst>
              <a:ext uri="{FF2B5EF4-FFF2-40B4-BE49-F238E27FC236}">
                <a16:creationId xmlns:a16="http://schemas.microsoft.com/office/drawing/2014/main" id="{3CE74A5D-4E9D-103F-309D-3BCB7DA7BC25}"/>
              </a:ext>
            </a:extLst>
          </p:cNvPr>
          <p:cNvSpPr txBox="1">
            <a:spLocks/>
          </p:cNvSpPr>
          <p:nvPr/>
        </p:nvSpPr>
        <p:spPr>
          <a:xfrm>
            <a:off x="8566043" y="1103842"/>
            <a:ext cx="3285078" cy="472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1pPr>
            <a:lvl2pPr marR="0" lvl="1"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2pPr>
            <a:lvl3pPr marR="0" lvl="2"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3pPr>
            <a:lvl4pPr marR="0" lvl="3"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4pPr>
            <a:lvl5pPr marR="0" lvl="4"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5pPr>
            <a:lvl6pPr marR="0" lvl="5"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6pPr>
            <a:lvl7pPr marR="0" lvl="6"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7pPr>
            <a:lvl8pPr marR="0" lvl="7"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8pPr>
            <a:lvl9pPr marR="0" lvl="8"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9pPr>
          </a:lstStyle>
          <a:p>
            <a:pPr>
              <a:buClr>
                <a:srgbClr val="191919"/>
              </a:buClr>
              <a:defRPr/>
            </a:pPr>
            <a:r>
              <a:rPr lang="en-GB" sz="2400" kern="0">
                <a:solidFill>
                  <a:srgbClr val="5D87C2"/>
                </a:solidFill>
                <a:latin typeface="Calibri"/>
              </a:rPr>
              <a:t>GLOSS-TO-TEXT STAGE</a:t>
            </a:r>
            <a:endParaRPr lang="en-GB" sz="2400" i="0" u="none" strike="noStrike" kern="0" cap="none" spc="0" normalizeH="0" baseline="0" noProof="0">
              <a:ln>
                <a:noFill/>
              </a:ln>
              <a:solidFill>
                <a:srgbClr val="5D87C2"/>
              </a:solidFill>
              <a:effectLst/>
              <a:uLnTx/>
              <a:uFillTx/>
              <a:latin typeface="Calibri"/>
              <a:cs typeface="Amatic SC"/>
            </a:endParaRPr>
          </a:p>
        </p:txBody>
      </p:sp>
      <p:pic>
        <p:nvPicPr>
          <p:cNvPr id="38" name="Picture 37" descr="A person pointing at the camera&#10;&#10;AI-generated content may be incorrect.">
            <a:extLst>
              <a:ext uri="{FF2B5EF4-FFF2-40B4-BE49-F238E27FC236}">
                <a16:creationId xmlns:a16="http://schemas.microsoft.com/office/drawing/2014/main" id="{AF6C287C-72CD-F6EA-20EC-44001DF6A6BA}"/>
              </a:ext>
            </a:extLst>
          </p:cNvPr>
          <p:cNvPicPr>
            <a:picLocks noChangeAspect="1"/>
          </p:cNvPicPr>
          <p:nvPr/>
        </p:nvPicPr>
        <p:blipFill>
          <a:blip r:embed="rId5"/>
          <a:stretch>
            <a:fillRect/>
          </a:stretch>
        </p:blipFill>
        <p:spPr>
          <a:xfrm>
            <a:off x="1425300" y="1801020"/>
            <a:ext cx="755208" cy="731520"/>
          </a:xfrm>
          <a:prstGeom prst="rect">
            <a:avLst/>
          </a:prstGeom>
        </p:spPr>
      </p:pic>
      <p:pic>
        <p:nvPicPr>
          <p:cNvPr id="39" name="Picture 38" descr="A person pointing at the camera&#10;&#10;AI-generated content may be incorrect.">
            <a:extLst>
              <a:ext uri="{FF2B5EF4-FFF2-40B4-BE49-F238E27FC236}">
                <a16:creationId xmlns:a16="http://schemas.microsoft.com/office/drawing/2014/main" id="{ADA2B7BD-B4F7-DBBE-F09C-FACE850F2B06}"/>
              </a:ext>
            </a:extLst>
          </p:cNvPr>
          <p:cNvPicPr>
            <a:picLocks noChangeAspect="1"/>
          </p:cNvPicPr>
          <p:nvPr/>
        </p:nvPicPr>
        <p:blipFill>
          <a:blip r:embed="rId5"/>
          <a:stretch>
            <a:fillRect/>
          </a:stretch>
        </p:blipFill>
        <p:spPr>
          <a:xfrm>
            <a:off x="1567972" y="1953420"/>
            <a:ext cx="755208" cy="731520"/>
          </a:xfrm>
          <a:prstGeom prst="rect">
            <a:avLst/>
          </a:prstGeom>
        </p:spPr>
      </p:pic>
      <p:sp>
        <p:nvSpPr>
          <p:cNvPr id="6" name="Hộp Văn bản 7">
            <a:extLst>
              <a:ext uri="{FF2B5EF4-FFF2-40B4-BE49-F238E27FC236}">
                <a16:creationId xmlns:a16="http://schemas.microsoft.com/office/drawing/2014/main" id="{84EF1FA8-8FFD-A9EE-76A9-C7E8CC1FF6BD}"/>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https://github.com/18520339/islr-mlops</a:t>
            </a:r>
            <a:endParaRPr lang="en-US" sz="1400" b="1" dirty="0">
              <a:solidFill>
                <a:schemeClr val="accent6">
                  <a:lumMod val="75000"/>
                </a:schemeClr>
              </a:solidFill>
            </a:endParaRPr>
          </a:p>
        </p:txBody>
      </p:sp>
    </p:spTree>
    <p:extLst>
      <p:ext uri="{BB962C8B-B14F-4D97-AF65-F5344CB8AC3E}">
        <p14:creationId xmlns:p14="http://schemas.microsoft.com/office/powerpoint/2010/main" val="2770047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58089-AE3A-AFD8-C03D-4DE244C0EA14}"/>
            </a:ext>
          </a:extLst>
        </p:cNvPr>
        <p:cNvGrpSpPr/>
        <p:nvPr/>
      </p:nvGrpSpPr>
      <p:grpSpPr>
        <a:xfrm>
          <a:off x="0" y="0"/>
          <a:ext cx="0" cy="0"/>
          <a:chOff x="0" y="0"/>
          <a:chExt cx="0" cy="0"/>
        </a:xfrm>
      </p:grpSpPr>
      <p:pic>
        <p:nvPicPr>
          <p:cNvPr id="10" name="Picture 9" descr="A screenshot of a computer&#10;&#10;AI-generated content may be incorrect.">
            <a:extLst>
              <a:ext uri="{FF2B5EF4-FFF2-40B4-BE49-F238E27FC236}">
                <a16:creationId xmlns:a16="http://schemas.microsoft.com/office/drawing/2014/main" id="{ABE881C9-642B-F41B-EB69-E753BF2ECB6B}"/>
              </a:ext>
            </a:extLst>
          </p:cNvPr>
          <p:cNvPicPr>
            <a:picLocks noChangeAspect="1"/>
          </p:cNvPicPr>
          <p:nvPr/>
        </p:nvPicPr>
        <p:blipFill>
          <a:blip r:embed="rId3"/>
          <a:srcRect t="8450"/>
          <a:stretch>
            <a:fillRect/>
          </a:stretch>
        </p:blipFill>
        <p:spPr>
          <a:xfrm>
            <a:off x="0" y="1208972"/>
            <a:ext cx="6741797" cy="4420183"/>
          </a:xfrm>
          <a:prstGeom prst="rect">
            <a:avLst/>
          </a:prstGeom>
        </p:spPr>
      </p:pic>
      <p:sp>
        <p:nvSpPr>
          <p:cNvPr id="3" name="Slide Number Placeholder 2">
            <a:extLst>
              <a:ext uri="{FF2B5EF4-FFF2-40B4-BE49-F238E27FC236}">
                <a16:creationId xmlns:a16="http://schemas.microsoft.com/office/drawing/2014/main" id="{E920A3F5-1D9C-C22C-175F-0F22E70BE516}"/>
              </a:ext>
            </a:extLst>
          </p:cNvPr>
          <p:cNvSpPr>
            <a:spLocks noGrp="1"/>
          </p:cNvSpPr>
          <p:nvPr>
            <p:ph type="sldNum" sz="quarter" idx="12"/>
          </p:nvPr>
        </p:nvSpPr>
        <p:spPr/>
        <p:txBody>
          <a:bodyPr/>
          <a:lstStyle/>
          <a:p>
            <a:fld id="{96E69268-9C8B-4EBF-A9EE-DC5DC2D48DC3}" type="slidenum">
              <a:rPr lang="en-US" smtClean="0"/>
              <a:pPr/>
              <a:t>13</a:t>
            </a:fld>
            <a:endParaRPr lang="en-US"/>
          </a:p>
        </p:txBody>
      </p:sp>
      <p:sp>
        <p:nvSpPr>
          <p:cNvPr id="7" name="Title 1">
            <a:extLst>
              <a:ext uri="{FF2B5EF4-FFF2-40B4-BE49-F238E27FC236}">
                <a16:creationId xmlns:a16="http://schemas.microsoft.com/office/drawing/2014/main" id="{4FA23CD6-D4ED-1225-3C6D-1043230D6BE7}"/>
              </a:ext>
            </a:extLst>
          </p:cNvPr>
          <p:cNvSpPr>
            <a:spLocks noGrp="1"/>
          </p:cNvSpPr>
          <p:nvPr>
            <p:ph type="title"/>
          </p:nvPr>
        </p:nvSpPr>
        <p:spPr>
          <a:xfrm>
            <a:off x="1582037" y="274640"/>
            <a:ext cx="9027926"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EXPERIMENTAL RESULTS</a:t>
            </a:r>
          </a:p>
        </p:txBody>
      </p:sp>
      <p:sp>
        <p:nvSpPr>
          <p:cNvPr id="2" name="Hộp Văn bản 5">
            <a:extLst>
              <a:ext uri="{FF2B5EF4-FFF2-40B4-BE49-F238E27FC236}">
                <a16:creationId xmlns:a16="http://schemas.microsoft.com/office/drawing/2014/main" id="{8181ECD5-9B3B-81FF-1D4C-9486E1956927}"/>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pic>
        <p:nvPicPr>
          <p:cNvPr id="8" name="Picture 7">
            <a:extLst>
              <a:ext uri="{FF2B5EF4-FFF2-40B4-BE49-F238E27FC236}">
                <a16:creationId xmlns:a16="http://schemas.microsoft.com/office/drawing/2014/main" id="{F34C0EA7-8E55-516B-FF6A-F06071C3F6FA}"/>
              </a:ext>
            </a:extLst>
          </p:cNvPr>
          <p:cNvPicPr>
            <a:picLocks noChangeAspect="1"/>
          </p:cNvPicPr>
          <p:nvPr/>
        </p:nvPicPr>
        <p:blipFill>
          <a:blip r:embed="rId4"/>
          <a:srcRect l="38457" t="8832"/>
          <a:stretch>
            <a:fillRect/>
          </a:stretch>
        </p:blipFill>
        <p:spPr>
          <a:xfrm>
            <a:off x="6526075" y="1071639"/>
            <a:ext cx="5665925" cy="2843713"/>
          </a:xfrm>
          <a:prstGeom prst="rect">
            <a:avLst/>
          </a:prstGeom>
        </p:spPr>
      </p:pic>
      <p:grpSp>
        <p:nvGrpSpPr>
          <p:cNvPr id="17" name="Group 16">
            <a:extLst>
              <a:ext uri="{FF2B5EF4-FFF2-40B4-BE49-F238E27FC236}">
                <a16:creationId xmlns:a16="http://schemas.microsoft.com/office/drawing/2014/main" id="{F8188AE2-0FE9-2491-B1EA-D51E30E4D394}"/>
              </a:ext>
            </a:extLst>
          </p:cNvPr>
          <p:cNvGrpSpPr/>
          <p:nvPr/>
        </p:nvGrpSpPr>
        <p:grpSpPr>
          <a:xfrm>
            <a:off x="6718679" y="4012611"/>
            <a:ext cx="3753745" cy="1774741"/>
            <a:chOff x="6900273" y="3992945"/>
            <a:chExt cx="4694671" cy="2302020"/>
          </a:xfrm>
        </p:grpSpPr>
        <p:pic>
          <p:nvPicPr>
            <p:cNvPr id="6" name="Picture 5" descr="A screenshot of a computer code&#10;&#10;AI-generated content may be incorrect.">
              <a:extLst>
                <a:ext uri="{FF2B5EF4-FFF2-40B4-BE49-F238E27FC236}">
                  <a16:creationId xmlns:a16="http://schemas.microsoft.com/office/drawing/2014/main" id="{654CDA6E-1B3F-28DE-3E47-1C77AE8B4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0273" y="3992945"/>
              <a:ext cx="4694671" cy="2302020"/>
            </a:xfrm>
            <a:prstGeom prst="rect">
              <a:avLst/>
            </a:prstGeom>
          </p:spPr>
        </p:pic>
        <p:sp>
          <p:nvSpPr>
            <p:cNvPr id="16" name="Rectangle 15">
              <a:extLst>
                <a:ext uri="{FF2B5EF4-FFF2-40B4-BE49-F238E27FC236}">
                  <a16:creationId xmlns:a16="http://schemas.microsoft.com/office/drawing/2014/main" id="{6E9DD666-D40E-3687-B531-77BF0363ADB3}"/>
                </a:ext>
              </a:extLst>
            </p:cNvPr>
            <p:cNvSpPr/>
            <p:nvPr/>
          </p:nvSpPr>
          <p:spPr>
            <a:xfrm>
              <a:off x="6959529" y="5189060"/>
              <a:ext cx="491857" cy="18288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 name="Hộp Văn bản 7">
            <a:extLst>
              <a:ext uri="{FF2B5EF4-FFF2-40B4-BE49-F238E27FC236}">
                <a16:creationId xmlns:a16="http://schemas.microsoft.com/office/drawing/2014/main" id="{3C90854C-BC22-69AB-A163-BBAC9DADEC9D}"/>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https://github.com/18520339/islr-mlops</a:t>
            </a:r>
            <a:endParaRPr lang="en-US" sz="1400" b="1" dirty="0">
              <a:solidFill>
                <a:schemeClr val="accent6">
                  <a:lumMod val="75000"/>
                </a:schemeClr>
              </a:solidFill>
            </a:endParaRPr>
          </a:p>
        </p:txBody>
      </p:sp>
      <p:pic>
        <p:nvPicPr>
          <p:cNvPr id="9" name="Picture 8" descr="A screenshot of a computer&#10;&#10;AI-generated content may be incorrect.">
            <a:extLst>
              <a:ext uri="{FF2B5EF4-FFF2-40B4-BE49-F238E27FC236}">
                <a16:creationId xmlns:a16="http://schemas.microsoft.com/office/drawing/2014/main" id="{ADBDACA7-61F4-43B2-E69A-31858457D5E8}"/>
              </a:ext>
            </a:extLst>
          </p:cNvPr>
          <p:cNvPicPr>
            <a:picLocks noChangeAspect="1"/>
          </p:cNvPicPr>
          <p:nvPr/>
        </p:nvPicPr>
        <p:blipFill>
          <a:blip r:embed="rId6"/>
          <a:srcRect t="6425"/>
          <a:stretch/>
        </p:blipFill>
        <p:spPr>
          <a:xfrm>
            <a:off x="16748" y="2798434"/>
            <a:ext cx="5813966" cy="3531542"/>
          </a:xfrm>
          <a:prstGeom prst="rect">
            <a:avLst/>
          </a:prstGeom>
        </p:spPr>
      </p:pic>
      <p:sp>
        <p:nvSpPr>
          <p:cNvPr id="11" name="TextBox 10">
            <a:extLst>
              <a:ext uri="{FF2B5EF4-FFF2-40B4-BE49-F238E27FC236}">
                <a16:creationId xmlns:a16="http://schemas.microsoft.com/office/drawing/2014/main" id="{BCDBBD14-EEAE-A707-B17E-99518E234F06}"/>
              </a:ext>
            </a:extLst>
          </p:cNvPr>
          <p:cNvSpPr txBox="1"/>
          <p:nvPr/>
        </p:nvSpPr>
        <p:spPr>
          <a:xfrm>
            <a:off x="4046763" y="4590358"/>
            <a:ext cx="18620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rgbClr val="FF0000"/>
                </a:solidFill>
                <a:ea typeface="Calibri"/>
                <a:cs typeface="Calibri"/>
              </a:rPr>
              <a:t>4-6 Videos/Gloss</a:t>
            </a:r>
          </a:p>
        </p:txBody>
      </p:sp>
      <p:sp>
        <p:nvSpPr>
          <p:cNvPr id="12" name="Rectangle: Rounded Corners 11">
            <a:extLst>
              <a:ext uri="{FF2B5EF4-FFF2-40B4-BE49-F238E27FC236}">
                <a16:creationId xmlns:a16="http://schemas.microsoft.com/office/drawing/2014/main" id="{D3225845-24FC-57ED-22EF-FC1067D7F0DC}"/>
              </a:ext>
            </a:extLst>
          </p:cNvPr>
          <p:cNvSpPr/>
          <p:nvPr/>
        </p:nvSpPr>
        <p:spPr>
          <a:xfrm>
            <a:off x="5908784" y="4512508"/>
            <a:ext cx="715641" cy="540519"/>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3" name="Picture 12">
            <a:extLst>
              <a:ext uri="{FF2B5EF4-FFF2-40B4-BE49-F238E27FC236}">
                <a16:creationId xmlns:a16="http://schemas.microsoft.com/office/drawing/2014/main" id="{4372A80D-F222-BFF0-75D5-B8DF417C0E1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893124" y="4146480"/>
            <a:ext cx="934529" cy="934529"/>
          </a:xfrm>
          <a:prstGeom prst="rect">
            <a:avLst/>
          </a:prstGeom>
        </p:spPr>
      </p:pic>
      <p:sp>
        <p:nvSpPr>
          <p:cNvPr id="14" name="Google Shape;2607;p39">
            <a:extLst>
              <a:ext uri="{FF2B5EF4-FFF2-40B4-BE49-F238E27FC236}">
                <a16:creationId xmlns:a16="http://schemas.microsoft.com/office/drawing/2014/main" id="{8C14B38C-1A3C-A76B-08C0-73D72EA8ADAB}"/>
              </a:ext>
            </a:extLst>
          </p:cNvPr>
          <p:cNvSpPr txBox="1">
            <a:spLocks/>
          </p:cNvSpPr>
          <p:nvPr/>
        </p:nvSpPr>
        <p:spPr>
          <a:xfrm>
            <a:off x="8687593" y="5730072"/>
            <a:ext cx="3441375" cy="6912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defRPr/>
            </a:pPr>
            <a:r>
              <a:rPr lang="en-AU" sz="2000" b="0" kern="0" dirty="0">
                <a:solidFill>
                  <a:srgbClr val="FF0000"/>
                </a:solidFill>
                <a:latin typeface="Calibri"/>
              </a:rPr>
              <a:t>2-3s, depends on OpenAI’s side</a:t>
            </a:r>
            <a:endParaRPr lang="en-US" dirty="0">
              <a:solidFill>
                <a:srgbClr val="FF0000"/>
              </a:solidFill>
            </a:endParaRPr>
          </a:p>
        </p:txBody>
      </p:sp>
      <p:cxnSp>
        <p:nvCxnSpPr>
          <p:cNvPr id="15" name="Straight Arrow Connector 14">
            <a:extLst>
              <a:ext uri="{FF2B5EF4-FFF2-40B4-BE49-F238E27FC236}">
                <a16:creationId xmlns:a16="http://schemas.microsoft.com/office/drawing/2014/main" id="{F5330FB9-1D52-8AA4-C761-02DB727AAC2F}"/>
              </a:ext>
            </a:extLst>
          </p:cNvPr>
          <p:cNvCxnSpPr>
            <a:cxnSpLocks/>
          </p:cNvCxnSpPr>
          <p:nvPr/>
        </p:nvCxnSpPr>
        <p:spPr>
          <a:xfrm rot="5400000">
            <a:off x="11012232" y="5541195"/>
            <a:ext cx="6547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F83E936-9D3A-AD66-D96B-CCF56822189A}"/>
              </a:ext>
            </a:extLst>
          </p:cNvPr>
          <p:cNvSpPr txBox="1"/>
          <p:nvPr/>
        </p:nvSpPr>
        <p:spPr>
          <a:xfrm>
            <a:off x="2055866" y="2153517"/>
            <a:ext cx="2233376" cy="461665"/>
          </a:xfrm>
          <a:prstGeom prst="rect">
            <a:avLst/>
          </a:prstGeom>
          <a:noFill/>
        </p:spPr>
        <p:txBody>
          <a:bodyPr wrap="square" lIns="91440" tIns="45720" rIns="91440" bIns="45720" rtlCol="0" anchor="t">
            <a:spAutoFit/>
          </a:bodyPr>
          <a:lstStyle/>
          <a:p>
            <a:pPr algn="ctr"/>
            <a:r>
              <a:rPr lang="en-AU" sz="2400" dirty="0"/>
              <a:t>Sparse Dataset</a:t>
            </a:r>
            <a:endParaRPr lang="en-US" sz="2400" dirty="0">
              <a:ea typeface="Calibri"/>
              <a:cs typeface="Calibri"/>
            </a:endParaRPr>
          </a:p>
        </p:txBody>
      </p:sp>
    </p:spTree>
    <p:extLst>
      <p:ext uri="{BB962C8B-B14F-4D97-AF65-F5344CB8AC3E}">
        <p14:creationId xmlns:p14="http://schemas.microsoft.com/office/powerpoint/2010/main" val="4254418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38C2E-E39A-1C22-394F-4B47F4A8D8DE}"/>
            </a:ext>
          </a:extLst>
        </p:cNvPr>
        <p:cNvGrpSpPr/>
        <p:nvPr/>
      </p:nvGrpSpPr>
      <p:grpSpPr>
        <a:xfrm>
          <a:off x="0" y="0"/>
          <a:ext cx="0" cy="0"/>
          <a:chOff x="0" y="0"/>
          <a:chExt cx="0" cy="0"/>
        </a:xfrm>
      </p:grpSpPr>
      <p:pic>
        <p:nvPicPr>
          <p:cNvPr id="5" name="图片 4" descr="图片包含 体育, 小孩, 院子, 对着&#10;&#10;AI 生成的内容可能不正确。">
            <a:extLst>
              <a:ext uri="{FF2B5EF4-FFF2-40B4-BE49-F238E27FC236}">
                <a16:creationId xmlns:a16="http://schemas.microsoft.com/office/drawing/2014/main" id="{1D5FA606-AF23-4868-3568-39D0FB2A67D8}"/>
              </a:ext>
            </a:extLst>
          </p:cNvPr>
          <p:cNvPicPr>
            <a:picLocks noChangeAspect="1"/>
          </p:cNvPicPr>
          <p:nvPr/>
        </p:nvPicPr>
        <p:blipFill>
          <a:blip r:embed="rId3"/>
          <a:stretch>
            <a:fillRect/>
          </a:stretch>
        </p:blipFill>
        <p:spPr>
          <a:xfrm>
            <a:off x="4661127" y="3650978"/>
            <a:ext cx="5468046" cy="1384994"/>
          </a:xfrm>
          <a:prstGeom prst="rect">
            <a:avLst/>
          </a:prstGeom>
        </p:spPr>
      </p:pic>
      <p:sp>
        <p:nvSpPr>
          <p:cNvPr id="3" name="Slide Number Placeholder 2">
            <a:extLst>
              <a:ext uri="{FF2B5EF4-FFF2-40B4-BE49-F238E27FC236}">
                <a16:creationId xmlns:a16="http://schemas.microsoft.com/office/drawing/2014/main" id="{EC0D5D13-E503-F736-5859-261763911E89}"/>
              </a:ext>
            </a:extLst>
          </p:cNvPr>
          <p:cNvSpPr>
            <a:spLocks noGrp="1"/>
          </p:cNvSpPr>
          <p:nvPr>
            <p:ph type="sldNum" sz="quarter" idx="12"/>
          </p:nvPr>
        </p:nvSpPr>
        <p:spPr/>
        <p:txBody>
          <a:bodyPr/>
          <a:lstStyle/>
          <a:p>
            <a:fld id="{96E69268-9C8B-4EBF-A9EE-DC5DC2D48DC3}" type="slidenum">
              <a:rPr lang="en-US" smtClean="0"/>
              <a:pPr/>
              <a:t>14</a:t>
            </a:fld>
            <a:endParaRPr lang="en-US"/>
          </a:p>
        </p:txBody>
      </p:sp>
      <p:sp>
        <p:nvSpPr>
          <p:cNvPr id="7" name="Title 1">
            <a:extLst>
              <a:ext uri="{FF2B5EF4-FFF2-40B4-BE49-F238E27FC236}">
                <a16:creationId xmlns:a16="http://schemas.microsoft.com/office/drawing/2014/main" id="{835BB51A-5DB9-0405-BD5D-CEEE4D0B0732}"/>
              </a:ext>
            </a:extLst>
          </p:cNvPr>
          <p:cNvSpPr>
            <a:spLocks noGrp="1"/>
          </p:cNvSpPr>
          <p:nvPr>
            <p:ph type="title"/>
          </p:nvPr>
        </p:nvSpPr>
        <p:spPr>
          <a:xfrm>
            <a:off x="1262743" y="274640"/>
            <a:ext cx="9666514"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CONCLUSION AND FUTURE WORK</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Hộp Văn bản 5">
            <a:extLst>
              <a:ext uri="{FF2B5EF4-FFF2-40B4-BE49-F238E27FC236}">
                <a16:creationId xmlns:a16="http://schemas.microsoft.com/office/drawing/2014/main" id="{E312A2E1-0275-BC39-B1F0-13C979E4F493}"/>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sp>
        <p:nvSpPr>
          <p:cNvPr id="6" name="Google Shape;2610;p39">
            <a:extLst>
              <a:ext uri="{FF2B5EF4-FFF2-40B4-BE49-F238E27FC236}">
                <a16:creationId xmlns:a16="http://schemas.microsoft.com/office/drawing/2014/main" id="{D238DDCD-E187-D311-6C08-072A4727AB5D}"/>
              </a:ext>
            </a:extLst>
          </p:cNvPr>
          <p:cNvSpPr txBox="1">
            <a:spLocks/>
          </p:cNvSpPr>
          <p:nvPr/>
        </p:nvSpPr>
        <p:spPr>
          <a:xfrm>
            <a:off x="-1110643" y="1809826"/>
            <a:ext cx="3285078" cy="472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1pPr>
            <a:lvl2pPr marR="0" lvl="1"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2pPr>
            <a:lvl3pPr marR="0" lvl="2"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3pPr>
            <a:lvl4pPr marR="0" lvl="3"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4pPr>
            <a:lvl5pPr marR="0" lvl="4"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5pPr>
            <a:lvl6pPr marR="0" lvl="5"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6pPr>
            <a:lvl7pPr marR="0" lvl="6"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7pPr>
            <a:lvl8pPr marR="0" lvl="7"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8pPr>
            <a:lvl9pPr marR="0" lvl="8"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9pPr>
          </a:lstStyle>
          <a:p>
            <a:pPr>
              <a:defRPr/>
            </a:pPr>
            <a:r>
              <a:rPr lang="en-GB" sz="2400" kern="0">
                <a:solidFill>
                  <a:srgbClr val="5D87C2"/>
                </a:solidFill>
                <a:latin typeface="Calibri"/>
              </a:rPr>
              <a:t>Dataset</a:t>
            </a:r>
            <a:endParaRPr lang="en-GB" sz="2400" i="0" u="none" strike="noStrike" kern="0" cap="none" spc="0" normalizeH="0" baseline="0" noProof="0">
              <a:ln>
                <a:noFill/>
              </a:ln>
              <a:solidFill>
                <a:srgbClr val="5D87C2"/>
              </a:solidFill>
              <a:effectLst/>
              <a:uLnTx/>
              <a:uFillTx/>
              <a:latin typeface="Calibri"/>
              <a:cs typeface="Amatic SC"/>
            </a:endParaRPr>
          </a:p>
        </p:txBody>
      </p:sp>
      <p:sp>
        <p:nvSpPr>
          <p:cNvPr id="9" name="Google Shape;2610;p39">
            <a:extLst>
              <a:ext uri="{FF2B5EF4-FFF2-40B4-BE49-F238E27FC236}">
                <a16:creationId xmlns:a16="http://schemas.microsoft.com/office/drawing/2014/main" id="{1E7B667E-4F47-0102-8F7B-C1DC20C83867}"/>
              </a:ext>
            </a:extLst>
          </p:cNvPr>
          <p:cNvSpPr txBox="1">
            <a:spLocks/>
          </p:cNvSpPr>
          <p:nvPr/>
        </p:nvSpPr>
        <p:spPr>
          <a:xfrm>
            <a:off x="-1127269" y="4286055"/>
            <a:ext cx="3285078" cy="472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1pPr>
            <a:lvl2pPr marR="0" lvl="1"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2pPr>
            <a:lvl3pPr marR="0" lvl="2"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3pPr>
            <a:lvl4pPr marR="0" lvl="3"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4pPr>
            <a:lvl5pPr marR="0" lvl="4"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5pPr>
            <a:lvl6pPr marR="0" lvl="5"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6pPr>
            <a:lvl7pPr marR="0" lvl="6"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7pPr>
            <a:lvl8pPr marR="0" lvl="7"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8pPr>
            <a:lvl9pPr marR="0" lvl="8" algn="ctr" rtl="0">
              <a:lnSpc>
                <a:spcPct val="100000"/>
              </a:lnSpc>
              <a:spcBef>
                <a:spcPts val="0"/>
              </a:spcBef>
              <a:spcAft>
                <a:spcPts val="0"/>
              </a:spcAft>
              <a:buClr>
                <a:schemeClr val="dk1"/>
              </a:buClr>
              <a:buSzPts val="3500"/>
              <a:buFont typeface="Amatic SC"/>
              <a:buNone/>
              <a:defRPr sz="3500" b="1" i="0" u="none" strike="noStrike" cap="none">
                <a:solidFill>
                  <a:schemeClr val="dk1"/>
                </a:solidFill>
                <a:latin typeface="Amatic SC"/>
                <a:ea typeface="Amatic SC"/>
                <a:cs typeface="Amatic SC"/>
                <a:sym typeface="Amatic SC"/>
              </a:defRPr>
            </a:lvl9pPr>
          </a:lstStyle>
          <a:p>
            <a:pPr>
              <a:defRPr/>
            </a:pPr>
            <a:r>
              <a:rPr lang="en-GB" sz="2400" kern="0">
                <a:solidFill>
                  <a:srgbClr val="5D87C2"/>
                </a:solidFill>
                <a:latin typeface="Calibri"/>
              </a:rPr>
              <a:t>System</a:t>
            </a:r>
            <a:endParaRPr lang="en-GB" sz="2400" i="0" u="none" strike="noStrike" kern="0" cap="none" spc="0" normalizeH="0" baseline="0" noProof="0">
              <a:ln>
                <a:noFill/>
              </a:ln>
              <a:solidFill>
                <a:srgbClr val="5D87C2"/>
              </a:solidFill>
              <a:effectLst/>
              <a:uLnTx/>
              <a:uFillTx/>
              <a:latin typeface="Calibri"/>
              <a:cs typeface="Amatic SC"/>
            </a:endParaRPr>
          </a:p>
        </p:txBody>
      </p:sp>
      <p:cxnSp>
        <p:nvCxnSpPr>
          <p:cNvPr id="11" name="Straight Arrow Connector 32">
            <a:extLst>
              <a:ext uri="{FF2B5EF4-FFF2-40B4-BE49-F238E27FC236}">
                <a16:creationId xmlns:a16="http://schemas.microsoft.com/office/drawing/2014/main" id="{19D6AB7A-6684-F38F-9A54-E5F4E9ABEABE}"/>
              </a:ext>
            </a:extLst>
          </p:cNvPr>
          <p:cNvCxnSpPr>
            <a:cxnSpLocks/>
            <a:endCxn id="15" idx="1"/>
          </p:cNvCxnSpPr>
          <p:nvPr/>
        </p:nvCxnSpPr>
        <p:spPr>
          <a:xfrm flipV="1">
            <a:off x="1190926" y="1373352"/>
            <a:ext cx="815655" cy="630367"/>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32">
            <a:extLst>
              <a:ext uri="{FF2B5EF4-FFF2-40B4-BE49-F238E27FC236}">
                <a16:creationId xmlns:a16="http://schemas.microsoft.com/office/drawing/2014/main" id="{D892AD10-E70B-CF92-34D0-EDD8A167E6D1}"/>
              </a:ext>
            </a:extLst>
          </p:cNvPr>
          <p:cNvCxnSpPr>
            <a:cxnSpLocks/>
            <a:endCxn id="17" idx="1"/>
          </p:cNvCxnSpPr>
          <p:nvPr/>
        </p:nvCxnSpPr>
        <p:spPr>
          <a:xfrm>
            <a:off x="1181401" y="2141096"/>
            <a:ext cx="825180" cy="461277"/>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sp>
        <p:nvSpPr>
          <p:cNvPr id="15" name="Google Shape;2607;p39">
            <a:extLst>
              <a:ext uri="{FF2B5EF4-FFF2-40B4-BE49-F238E27FC236}">
                <a16:creationId xmlns:a16="http://schemas.microsoft.com/office/drawing/2014/main" id="{B363363A-EE95-D9A9-2FF5-97C7D0206534}"/>
              </a:ext>
            </a:extLst>
          </p:cNvPr>
          <p:cNvSpPr txBox="1">
            <a:spLocks/>
          </p:cNvSpPr>
          <p:nvPr/>
        </p:nvSpPr>
        <p:spPr>
          <a:xfrm>
            <a:off x="2006581" y="1159675"/>
            <a:ext cx="936124" cy="4273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2000" kern="0">
                <a:solidFill>
                  <a:srgbClr val="191919"/>
                </a:solidFill>
                <a:latin typeface="Calibri"/>
              </a:rPr>
              <a:t>Larger</a:t>
            </a:r>
            <a:endParaRPr lang="en-US" dirty="0"/>
          </a:p>
        </p:txBody>
      </p:sp>
      <p:sp>
        <p:nvSpPr>
          <p:cNvPr id="17" name="Google Shape;2607;p39">
            <a:extLst>
              <a:ext uri="{FF2B5EF4-FFF2-40B4-BE49-F238E27FC236}">
                <a16:creationId xmlns:a16="http://schemas.microsoft.com/office/drawing/2014/main" id="{D09F88F3-DEDC-8674-C0DB-5EEF81E1BA1E}"/>
              </a:ext>
            </a:extLst>
          </p:cNvPr>
          <p:cNvSpPr txBox="1">
            <a:spLocks/>
          </p:cNvSpPr>
          <p:nvPr/>
        </p:nvSpPr>
        <p:spPr>
          <a:xfrm>
            <a:off x="2006581" y="2332448"/>
            <a:ext cx="1486052" cy="539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2000" kern="0" dirty="0">
                <a:solidFill>
                  <a:srgbClr val="191919"/>
                </a:solidFill>
                <a:latin typeface="Calibri"/>
              </a:rPr>
              <a:t>Distribution</a:t>
            </a:r>
            <a:endParaRPr lang="zh-CN" altLang="en-US" dirty="0"/>
          </a:p>
        </p:txBody>
      </p:sp>
      <p:pic>
        <p:nvPicPr>
          <p:cNvPr id="18" name="图片 17" descr="图示&#10;&#10;AI 生成的内容可能不正确。">
            <a:extLst>
              <a:ext uri="{FF2B5EF4-FFF2-40B4-BE49-F238E27FC236}">
                <a16:creationId xmlns:a16="http://schemas.microsoft.com/office/drawing/2014/main" id="{061329FB-90D7-A140-B86E-B87EF36C43EB}"/>
              </a:ext>
            </a:extLst>
          </p:cNvPr>
          <p:cNvPicPr>
            <a:picLocks noChangeAspect="1"/>
          </p:cNvPicPr>
          <p:nvPr/>
        </p:nvPicPr>
        <p:blipFill>
          <a:blip r:embed="rId4"/>
          <a:srcRect t="20520" b="16407"/>
          <a:stretch>
            <a:fillRect/>
          </a:stretch>
        </p:blipFill>
        <p:spPr>
          <a:xfrm>
            <a:off x="1811714" y="2830461"/>
            <a:ext cx="1973516" cy="788819"/>
          </a:xfrm>
          <a:prstGeom prst="rect">
            <a:avLst/>
          </a:prstGeom>
        </p:spPr>
      </p:pic>
      <p:cxnSp>
        <p:nvCxnSpPr>
          <p:cNvPr id="22" name="Straight Arrow Connector 32">
            <a:extLst>
              <a:ext uri="{FF2B5EF4-FFF2-40B4-BE49-F238E27FC236}">
                <a16:creationId xmlns:a16="http://schemas.microsoft.com/office/drawing/2014/main" id="{4F0A69A2-FA88-C3BA-827E-2C6C2AF04CF3}"/>
              </a:ext>
            </a:extLst>
          </p:cNvPr>
          <p:cNvCxnSpPr>
            <a:cxnSpLocks/>
            <a:endCxn id="25" idx="1"/>
          </p:cNvCxnSpPr>
          <p:nvPr/>
        </p:nvCxnSpPr>
        <p:spPr>
          <a:xfrm flipV="1">
            <a:off x="1124250" y="4354818"/>
            <a:ext cx="815655" cy="220617"/>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32">
            <a:extLst>
              <a:ext uri="{FF2B5EF4-FFF2-40B4-BE49-F238E27FC236}">
                <a16:creationId xmlns:a16="http://schemas.microsoft.com/office/drawing/2014/main" id="{7B51D805-B50A-C4E2-ACA6-1AA7F9EDE963}"/>
              </a:ext>
            </a:extLst>
          </p:cNvPr>
          <p:cNvCxnSpPr>
            <a:cxnSpLocks/>
            <a:endCxn id="26" idx="1"/>
          </p:cNvCxnSpPr>
          <p:nvPr/>
        </p:nvCxnSpPr>
        <p:spPr>
          <a:xfrm>
            <a:off x="1105200" y="4664951"/>
            <a:ext cx="834705" cy="564127"/>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sp>
        <p:nvSpPr>
          <p:cNvPr id="25" name="Google Shape;2607;p39">
            <a:extLst>
              <a:ext uri="{FF2B5EF4-FFF2-40B4-BE49-F238E27FC236}">
                <a16:creationId xmlns:a16="http://schemas.microsoft.com/office/drawing/2014/main" id="{77212833-F9CC-278C-9FCE-47E6DD3E9A73}"/>
              </a:ext>
            </a:extLst>
          </p:cNvPr>
          <p:cNvSpPr txBox="1">
            <a:spLocks/>
          </p:cNvSpPr>
          <p:nvPr/>
        </p:nvSpPr>
        <p:spPr>
          <a:xfrm>
            <a:off x="1939905" y="4131861"/>
            <a:ext cx="2895752" cy="4459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2000" kern="0">
                <a:solidFill>
                  <a:srgbClr val="191919"/>
                </a:solidFill>
                <a:latin typeface="Calibri"/>
              </a:rPr>
              <a:t>Start &amp; End Detection</a:t>
            </a:r>
            <a:endParaRPr lang="zh-CN" altLang="en-US"/>
          </a:p>
        </p:txBody>
      </p:sp>
      <p:sp>
        <p:nvSpPr>
          <p:cNvPr id="26" name="Google Shape;2607;p39">
            <a:extLst>
              <a:ext uri="{FF2B5EF4-FFF2-40B4-BE49-F238E27FC236}">
                <a16:creationId xmlns:a16="http://schemas.microsoft.com/office/drawing/2014/main" id="{A26215AD-5FD6-4B8E-5670-EC3CC2257299}"/>
              </a:ext>
            </a:extLst>
          </p:cNvPr>
          <p:cNvSpPr txBox="1">
            <a:spLocks/>
          </p:cNvSpPr>
          <p:nvPr/>
        </p:nvSpPr>
        <p:spPr>
          <a:xfrm>
            <a:off x="1939905" y="4992708"/>
            <a:ext cx="1876577" cy="472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2000" kern="0">
                <a:solidFill>
                  <a:srgbClr val="191919"/>
                </a:solidFill>
                <a:latin typeface="Calibri"/>
              </a:rPr>
              <a:t>Top-N Gloss</a:t>
            </a:r>
            <a:endParaRPr lang="zh-CN"/>
          </a:p>
        </p:txBody>
      </p:sp>
      <p:sp>
        <p:nvSpPr>
          <p:cNvPr id="27" name="Google Shape;2607;p39">
            <a:extLst>
              <a:ext uri="{FF2B5EF4-FFF2-40B4-BE49-F238E27FC236}">
                <a16:creationId xmlns:a16="http://schemas.microsoft.com/office/drawing/2014/main" id="{FA360DD7-06B7-EA99-6CFA-B2554EF1CCA5}"/>
              </a:ext>
            </a:extLst>
          </p:cNvPr>
          <p:cNvSpPr txBox="1">
            <a:spLocks/>
          </p:cNvSpPr>
          <p:nvPr/>
        </p:nvSpPr>
        <p:spPr>
          <a:xfrm>
            <a:off x="3521055" y="4785001"/>
            <a:ext cx="952652" cy="109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1800" b="0" kern="0">
                <a:solidFill>
                  <a:srgbClr val="191919"/>
                </a:solidFill>
                <a:latin typeface="Calibri"/>
              </a:rPr>
              <a:t>Gloss </a:t>
            </a:r>
            <a:r>
              <a:rPr lang="en-AU" sz="1800" b="0" kern="0">
                <a:solidFill>
                  <a:srgbClr val="191919"/>
                </a:solidFill>
                <a:latin typeface="Calibri"/>
                <a:ea typeface="Calibri"/>
              </a:rPr>
              <a:t>A</a:t>
            </a:r>
            <a:endParaRPr lang="en-AU" sz="1800" b="0" kern="0">
              <a:solidFill>
                <a:srgbClr val="191919"/>
              </a:solidFill>
              <a:latin typeface="Calibri"/>
            </a:endParaRPr>
          </a:p>
          <a:p>
            <a:pPr marL="0" indent="0" algn="l">
              <a:defRPr/>
            </a:pPr>
            <a:r>
              <a:rPr lang="en-AU" sz="1800" b="0" kern="0">
                <a:solidFill>
                  <a:srgbClr val="191919"/>
                </a:solidFill>
                <a:latin typeface="Calibri"/>
                <a:ea typeface="Calibri"/>
                <a:cs typeface="Calibri"/>
              </a:rPr>
              <a:t>Gloss B</a:t>
            </a:r>
          </a:p>
          <a:p>
            <a:pPr marL="0" indent="0" algn="l">
              <a:defRPr/>
            </a:pPr>
            <a:r>
              <a:rPr lang="en-AU" sz="1800" b="0" kern="0">
                <a:solidFill>
                  <a:srgbClr val="191919"/>
                </a:solidFill>
                <a:latin typeface="Calibri"/>
                <a:ea typeface="Calibri"/>
                <a:cs typeface="Calibri"/>
              </a:rPr>
              <a:t>Gloss C</a:t>
            </a:r>
          </a:p>
        </p:txBody>
      </p:sp>
      <p:sp>
        <p:nvSpPr>
          <p:cNvPr id="28" name="Google Shape;2607;p39">
            <a:extLst>
              <a:ext uri="{FF2B5EF4-FFF2-40B4-BE49-F238E27FC236}">
                <a16:creationId xmlns:a16="http://schemas.microsoft.com/office/drawing/2014/main" id="{E5757E56-3E85-BE53-A516-046D363F076A}"/>
              </a:ext>
            </a:extLst>
          </p:cNvPr>
          <p:cNvSpPr txBox="1">
            <a:spLocks/>
          </p:cNvSpPr>
          <p:nvPr/>
        </p:nvSpPr>
        <p:spPr>
          <a:xfrm>
            <a:off x="4521815" y="4785001"/>
            <a:ext cx="952652" cy="109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1800" b="0" kern="0">
                <a:solidFill>
                  <a:srgbClr val="191919"/>
                </a:solidFill>
                <a:latin typeface="Calibri"/>
              </a:rPr>
              <a:t>Gloss </a:t>
            </a:r>
            <a:r>
              <a:rPr lang="en-AU" sz="1800" b="0" kern="0">
                <a:solidFill>
                  <a:srgbClr val="191919"/>
                </a:solidFill>
                <a:latin typeface="Calibri"/>
                <a:ea typeface="Calibri"/>
              </a:rPr>
              <a:t>A</a:t>
            </a:r>
            <a:endParaRPr lang="en-AU" sz="1800" b="0" kern="0">
              <a:solidFill>
                <a:srgbClr val="191919"/>
              </a:solidFill>
              <a:latin typeface="Calibri"/>
            </a:endParaRPr>
          </a:p>
          <a:p>
            <a:pPr marL="0" indent="0" algn="l">
              <a:defRPr/>
            </a:pPr>
            <a:r>
              <a:rPr lang="en-AU" sz="1800" b="0" kern="0">
                <a:solidFill>
                  <a:srgbClr val="191919"/>
                </a:solidFill>
                <a:latin typeface="Calibri"/>
                <a:ea typeface="Calibri"/>
                <a:cs typeface="Calibri"/>
              </a:rPr>
              <a:t>Gloss B</a:t>
            </a:r>
          </a:p>
          <a:p>
            <a:pPr marL="0" indent="0" algn="l">
              <a:defRPr/>
            </a:pPr>
            <a:r>
              <a:rPr lang="en-AU" sz="1800" b="0" kern="0">
                <a:solidFill>
                  <a:srgbClr val="191919"/>
                </a:solidFill>
                <a:latin typeface="Calibri"/>
                <a:ea typeface="Calibri"/>
                <a:cs typeface="Calibri"/>
              </a:rPr>
              <a:t>Gloss C</a:t>
            </a:r>
          </a:p>
        </p:txBody>
      </p:sp>
      <p:cxnSp>
        <p:nvCxnSpPr>
          <p:cNvPr id="32" name="Straight Arrow Connector 32">
            <a:extLst>
              <a:ext uri="{FF2B5EF4-FFF2-40B4-BE49-F238E27FC236}">
                <a16:creationId xmlns:a16="http://schemas.microsoft.com/office/drawing/2014/main" id="{994403E4-6BF6-803A-11DD-0E4D784902B9}"/>
              </a:ext>
            </a:extLst>
          </p:cNvPr>
          <p:cNvCxnSpPr>
            <a:cxnSpLocks/>
          </p:cNvCxnSpPr>
          <p:nvPr/>
        </p:nvCxnSpPr>
        <p:spPr>
          <a:xfrm>
            <a:off x="5544589" y="5356583"/>
            <a:ext cx="863614" cy="0"/>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2774D4D-B066-657C-7135-8F0A18B71DE4}"/>
              </a:ext>
            </a:extLst>
          </p:cNvPr>
          <p:cNvCxnSpPr>
            <a:cxnSpLocks/>
          </p:cNvCxnSpPr>
          <p:nvPr/>
        </p:nvCxnSpPr>
        <p:spPr>
          <a:xfrm flipV="1">
            <a:off x="7304033" y="5356582"/>
            <a:ext cx="822960" cy="1"/>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sp>
        <p:nvSpPr>
          <p:cNvPr id="34" name="Google Shape;2607;p39">
            <a:extLst>
              <a:ext uri="{FF2B5EF4-FFF2-40B4-BE49-F238E27FC236}">
                <a16:creationId xmlns:a16="http://schemas.microsoft.com/office/drawing/2014/main" id="{51F32E82-3609-4097-CCCA-79D0EB8CB93A}"/>
              </a:ext>
            </a:extLst>
          </p:cNvPr>
          <p:cNvSpPr txBox="1">
            <a:spLocks/>
          </p:cNvSpPr>
          <p:nvPr/>
        </p:nvSpPr>
        <p:spPr>
          <a:xfrm>
            <a:off x="7183852" y="5406968"/>
            <a:ext cx="1047902" cy="4331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2000" b="0" kern="0">
                <a:solidFill>
                  <a:srgbClr val="191919"/>
                </a:solidFill>
                <a:latin typeface="Calibri"/>
              </a:rPr>
              <a:t>Possible</a:t>
            </a:r>
            <a:endParaRPr lang="zh-CN" b="0"/>
          </a:p>
        </p:txBody>
      </p:sp>
      <p:sp>
        <p:nvSpPr>
          <p:cNvPr id="35" name="Google Shape;2607;p39">
            <a:extLst>
              <a:ext uri="{FF2B5EF4-FFF2-40B4-BE49-F238E27FC236}">
                <a16:creationId xmlns:a16="http://schemas.microsoft.com/office/drawing/2014/main" id="{16C6EC74-C8E2-435E-C9BD-1F81891107F8}"/>
              </a:ext>
            </a:extLst>
          </p:cNvPr>
          <p:cNvSpPr txBox="1">
            <a:spLocks/>
          </p:cNvSpPr>
          <p:nvPr/>
        </p:nvSpPr>
        <p:spPr>
          <a:xfrm>
            <a:off x="8263986" y="5075014"/>
            <a:ext cx="3395291" cy="5030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1800" b="0" kern="0">
                <a:solidFill>
                  <a:srgbClr val="191919"/>
                </a:solidFill>
                <a:latin typeface="Calibri"/>
              </a:rPr>
              <a:t>Gloss </a:t>
            </a:r>
            <a:r>
              <a:rPr lang="en-AU" sz="1800" b="0" kern="0">
                <a:solidFill>
                  <a:srgbClr val="191919"/>
                </a:solidFill>
                <a:latin typeface="Calibri"/>
                <a:ea typeface="Calibri"/>
              </a:rPr>
              <a:t>A -&gt; Gloss B (Beam Search)</a:t>
            </a:r>
            <a:endParaRPr lang="en-AU" sz="1800" b="0" kern="0">
              <a:solidFill>
                <a:srgbClr val="191919"/>
              </a:solidFill>
              <a:latin typeface="Calibri"/>
            </a:endParaRPr>
          </a:p>
        </p:txBody>
      </p:sp>
      <p:cxnSp>
        <p:nvCxnSpPr>
          <p:cNvPr id="10" name="Straight Arrow Connector 32">
            <a:extLst>
              <a:ext uri="{FF2B5EF4-FFF2-40B4-BE49-F238E27FC236}">
                <a16:creationId xmlns:a16="http://schemas.microsoft.com/office/drawing/2014/main" id="{425CE8CD-8D24-08F9-5F11-08280CAAAB71}"/>
              </a:ext>
            </a:extLst>
          </p:cNvPr>
          <p:cNvCxnSpPr>
            <a:cxnSpLocks/>
            <a:endCxn id="12" idx="1"/>
          </p:cNvCxnSpPr>
          <p:nvPr/>
        </p:nvCxnSpPr>
        <p:spPr>
          <a:xfrm>
            <a:off x="1105200" y="4785001"/>
            <a:ext cx="856873" cy="1236912"/>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2607;p39">
            <a:extLst>
              <a:ext uri="{FF2B5EF4-FFF2-40B4-BE49-F238E27FC236}">
                <a16:creationId xmlns:a16="http://schemas.microsoft.com/office/drawing/2014/main" id="{E7A62EBC-5E7C-288F-470A-2B099DCE853C}"/>
              </a:ext>
            </a:extLst>
          </p:cNvPr>
          <p:cNvSpPr txBox="1">
            <a:spLocks/>
          </p:cNvSpPr>
          <p:nvPr/>
        </p:nvSpPr>
        <p:spPr>
          <a:xfrm>
            <a:off x="1962073" y="5751988"/>
            <a:ext cx="8267852" cy="539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2000" kern="0">
                <a:solidFill>
                  <a:srgbClr val="191919"/>
                </a:solidFill>
                <a:latin typeface="Calibri"/>
              </a:rPr>
              <a:t>Others: </a:t>
            </a:r>
            <a:r>
              <a:rPr lang="en-AU" sz="2000" b="0" kern="0">
                <a:solidFill>
                  <a:srgbClr val="191919"/>
                </a:solidFill>
                <a:latin typeface="Calibri"/>
              </a:rPr>
              <a:t>Multiple sign languages, Integrating with platforms, Multiple signers.</a:t>
            </a:r>
            <a:endParaRPr lang="zh-CN" b="0"/>
          </a:p>
        </p:txBody>
      </p:sp>
      <p:cxnSp>
        <p:nvCxnSpPr>
          <p:cNvPr id="44" name="Straight Connector 43">
            <a:extLst>
              <a:ext uri="{FF2B5EF4-FFF2-40B4-BE49-F238E27FC236}">
                <a16:creationId xmlns:a16="http://schemas.microsoft.com/office/drawing/2014/main" id="{7E0B1353-69EC-2A69-EF2C-19DDD455317B}"/>
              </a:ext>
            </a:extLst>
          </p:cNvPr>
          <p:cNvCxnSpPr/>
          <p:nvPr/>
        </p:nvCxnSpPr>
        <p:spPr>
          <a:xfrm>
            <a:off x="4279863" y="5101965"/>
            <a:ext cx="333375" cy="571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203D21B-B6FC-3B96-F590-EB5E182E8234}"/>
              </a:ext>
            </a:extLst>
          </p:cNvPr>
          <p:cNvCxnSpPr>
            <a:cxnSpLocks/>
          </p:cNvCxnSpPr>
          <p:nvPr/>
        </p:nvCxnSpPr>
        <p:spPr>
          <a:xfrm flipV="1">
            <a:off x="4276219" y="5101965"/>
            <a:ext cx="299071" cy="571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11069-2AE4-02AA-3745-EE5C02E52732}"/>
              </a:ext>
            </a:extLst>
          </p:cNvPr>
          <p:cNvCxnSpPr>
            <a:cxnSpLocks/>
          </p:cNvCxnSpPr>
          <p:nvPr/>
        </p:nvCxnSpPr>
        <p:spPr>
          <a:xfrm flipH="1">
            <a:off x="4294403" y="5372675"/>
            <a:ext cx="274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890125A-7B45-685E-4FDC-FFD5FBD8F95D}"/>
              </a:ext>
            </a:extLst>
          </p:cNvPr>
          <p:cNvCxnSpPr>
            <a:cxnSpLocks/>
          </p:cNvCxnSpPr>
          <p:nvPr/>
        </p:nvCxnSpPr>
        <p:spPr>
          <a:xfrm flipH="1">
            <a:off x="4294403" y="5098740"/>
            <a:ext cx="274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E4D6261-5FF7-D02B-5018-7A92B3CC2427}"/>
              </a:ext>
            </a:extLst>
          </p:cNvPr>
          <p:cNvCxnSpPr>
            <a:cxnSpLocks/>
          </p:cNvCxnSpPr>
          <p:nvPr/>
        </p:nvCxnSpPr>
        <p:spPr>
          <a:xfrm flipH="1">
            <a:off x="4294403" y="5673243"/>
            <a:ext cx="274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4262EF2-8763-EF23-100A-0F3EE404F0AD}"/>
              </a:ext>
            </a:extLst>
          </p:cNvPr>
          <p:cNvCxnSpPr>
            <a:cxnSpLocks/>
          </p:cNvCxnSpPr>
          <p:nvPr/>
        </p:nvCxnSpPr>
        <p:spPr>
          <a:xfrm>
            <a:off x="4308054" y="5114092"/>
            <a:ext cx="315978" cy="188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41254DA-53F3-BF68-428C-9AC392CADAE5}"/>
              </a:ext>
            </a:extLst>
          </p:cNvPr>
          <p:cNvCxnSpPr>
            <a:cxnSpLocks/>
          </p:cNvCxnSpPr>
          <p:nvPr/>
        </p:nvCxnSpPr>
        <p:spPr>
          <a:xfrm>
            <a:off x="4308054" y="5467687"/>
            <a:ext cx="315978" cy="188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EA8921E-635E-B969-F10A-EF7A327E3C1D}"/>
              </a:ext>
            </a:extLst>
          </p:cNvPr>
          <p:cNvCxnSpPr>
            <a:cxnSpLocks/>
          </p:cNvCxnSpPr>
          <p:nvPr/>
        </p:nvCxnSpPr>
        <p:spPr>
          <a:xfrm flipH="1">
            <a:off x="4260172" y="5103476"/>
            <a:ext cx="315978" cy="188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0073A27-F2EB-B16E-851E-26C8F539843E}"/>
              </a:ext>
            </a:extLst>
          </p:cNvPr>
          <p:cNvCxnSpPr>
            <a:cxnSpLocks/>
          </p:cNvCxnSpPr>
          <p:nvPr/>
        </p:nvCxnSpPr>
        <p:spPr>
          <a:xfrm flipH="1">
            <a:off x="4260172" y="5484137"/>
            <a:ext cx="315978" cy="188509"/>
          </a:xfrm>
          <a:prstGeom prst="line">
            <a:avLst/>
          </a:prstGeom>
        </p:spPr>
        <p:style>
          <a:lnRef idx="1">
            <a:schemeClr val="accent1"/>
          </a:lnRef>
          <a:fillRef idx="0">
            <a:schemeClr val="accent1"/>
          </a:fillRef>
          <a:effectRef idx="0">
            <a:schemeClr val="accent1"/>
          </a:effectRef>
          <a:fontRef idx="minor">
            <a:schemeClr val="tx1"/>
          </a:fontRef>
        </p:style>
      </p:cxnSp>
      <p:sp>
        <p:nvSpPr>
          <p:cNvPr id="8" name="Hộp Văn bản 7">
            <a:extLst>
              <a:ext uri="{FF2B5EF4-FFF2-40B4-BE49-F238E27FC236}">
                <a16:creationId xmlns:a16="http://schemas.microsoft.com/office/drawing/2014/main" id="{18697D80-442E-E0F9-84D3-026515F809AD}"/>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https://github.com/18520339/islr-mlops</a:t>
            </a:r>
            <a:endParaRPr lang="en-US" sz="1400" b="1" dirty="0">
              <a:solidFill>
                <a:schemeClr val="accent6">
                  <a:lumMod val="75000"/>
                </a:schemeClr>
              </a:solidFill>
            </a:endParaRPr>
          </a:p>
        </p:txBody>
      </p:sp>
      <p:pic>
        <p:nvPicPr>
          <p:cNvPr id="20" name="Picture 19">
            <a:extLst>
              <a:ext uri="{FF2B5EF4-FFF2-40B4-BE49-F238E27FC236}">
                <a16:creationId xmlns:a16="http://schemas.microsoft.com/office/drawing/2014/main" id="{CA1AB0A7-E770-404E-CA89-E259FBFF6237}"/>
              </a:ext>
            </a:extLst>
          </p:cNvPr>
          <p:cNvPicPr>
            <a:picLocks noChangeAspect="1"/>
          </p:cNvPicPr>
          <p:nvPr/>
        </p:nvPicPr>
        <p:blipFill>
          <a:blip r:embed="rId5"/>
          <a:srcRect b="4462"/>
          <a:stretch>
            <a:fillRect/>
          </a:stretch>
        </p:blipFill>
        <p:spPr>
          <a:xfrm>
            <a:off x="3925623" y="1110410"/>
            <a:ext cx="8266381" cy="2473556"/>
          </a:xfrm>
          <a:prstGeom prst="rect">
            <a:avLst/>
          </a:prstGeom>
        </p:spPr>
      </p:pic>
      <p:cxnSp>
        <p:nvCxnSpPr>
          <p:cNvPr id="24" name="Straight Arrow Connector 32">
            <a:extLst>
              <a:ext uri="{FF2B5EF4-FFF2-40B4-BE49-F238E27FC236}">
                <a16:creationId xmlns:a16="http://schemas.microsoft.com/office/drawing/2014/main" id="{497A6927-F383-99FE-1534-4C9A2A950994}"/>
              </a:ext>
            </a:extLst>
          </p:cNvPr>
          <p:cNvCxnSpPr>
            <a:cxnSpLocks/>
          </p:cNvCxnSpPr>
          <p:nvPr/>
        </p:nvCxnSpPr>
        <p:spPr>
          <a:xfrm>
            <a:off x="1190926" y="2084468"/>
            <a:ext cx="2301707" cy="0"/>
          </a:xfrm>
          <a:prstGeom prst="straightConnector1">
            <a:avLst/>
          </a:prstGeom>
          <a:ln w="28575">
            <a:solidFill>
              <a:srgbClr val="376BB4"/>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607;p39">
            <a:extLst>
              <a:ext uri="{FF2B5EF4-FFF2-40B4-BE49-F238E27FC236}">
                <a16:creationId xmlns:a16="http://schemas.microsoft.com/office/drawing/2014/main" id="{ACD609F8-46B0-05CD-FBEF-7C9C25E9416C}"/>
              </a:ext>
            </a:extLst>
          </p:cNvPr>
          <p:cNvSpPr txBox="1">
            <a:spLocks/>
          </p:cNvSpPr>
          <p:nvPr/>
        </p:nvSpPr>
        <p:spPr>
          <a:xfrm>
            <a:off x="1997056" y="1769318"/>
            <a:ext cx="1819426" cy="6818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matic SC"/>
              <a:buNone/>
              <a:defRPr sz="26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2pPr>
            <a:lvl3pPr marL="1371600" marR="0" lvl="2"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3pPr>
            <a:lvl4pPr marL="1828800" marR="0" lvl="3"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4pPr>
            <a:lvl5pPr marL="2286000" marR="0" lvl="4"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5pPr>
            <a:lvl6pPr marL="2743200" marR="0" lvl="5"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6pPr>
            <a:lvl7pPr marL="3200400" marR="0" lvl="6"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7pPr>
            <a:lvl8pPr marL="3657600" marR="0" lvl="7"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8pPr>
            <a:lvl9pPr marL="4114800" marR="0" lvl="8" indent="-317500" algn="ctr" rtl="0">
              <a:lnSpc>
                <a:spcPct val="100000"/>
              </a:lnSpc>
              <a:spcBef>
                <a:spcPts val="0"/>
              </a:spcBef>
              <a:spcAft>
                <a:spcPts val="0"/>
              </a:spcAft>
              <a:buClr>
                <a:schemeClr val="dk1"/>
              </a:buClr>
              <a:buSzPts val="2400"/>
              <a:buFont typeface="Amatic SC"/>
              <a:buNone/>
              <a:defRPr sz="2400" b="0" i="0" u="none" strike="noStrike" cap="none">
                <a:solidFill>
                  <a:schemeClr val="dk1"/>
                </a:solidFill>
                <a:latin typeface="Amatic SC"/>
                <a:ea typeface="Amatic SC"/>
                <a:cs typeface="Amatic SC"/>
                <a:sym typeface="Amatic SC"/>
              </a:defRPr>
            </a:lvl9pPr>
          </a:lstStyle>
          <a:p>
            <a:pPr marL="0" indent="0" algn="l">
              <a:defRPr/>
            </a:pPr>
            <a:r>
              <a:rPr lang="en-AU" sz="2000" kern="0">
                <a:solidFill>
                  <a:srgbClr val="191919"/>
                </a:solidFill>
                <a:latin typeface="Calibri"/>
              </a:rPr>
              <a:t>Continuous</a:t>
            </a:r>
            <a:endParaRPr lang="en-AU" sz="2000" kern="0" dirty="0">
              <a:solidFill>
                <a:srgbClr val="191919"/>
              </a:solidFill>
              <a:latin typeface="Calibri"/>
            </a:endParaRPr>
          </a:p>
          <a:p>
            <a:pPr marL="0" indent="0" algn="l">
              <a:defRPr/>
            </a:pPr>
            <a:r>
              <a:rPr lang="en-AU" sz="2000" kern="0">
                <a:solidFill>
                  <a:srgbClr val="191919"/>
                </a:solidFill>
                <a:latin typeface="Calibri"/>
              </a:rPr>
              <a:t>approach</a:t>
            </a:r>
            <a:endParaRPr lang="zh-CN" altLang="en-US" dirty="0"/>
          </a:p>
        </p:txBody>
      </p:sp>
      <p:pic>
        <p:nvPicPr>
          <p:cNvPr id="31" name="Picture 4" descr="图标&#10;&#10;AI 生成的内容可能不正确。">
            <a:extLst>
              <a:ext uri="{FF2B5EF4-FFF2-40B4-BE49-F238E27FC236}">
                <a16:creationId xmlns:a16="http://schemas.microsoft.com/office/drawing/2014/main" id="{29350936-44E5-1974-5858-21EE52B699B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48405" y="5039922"/>
            <a:ext cx="631803" cy="633321"/>
          </a:xfrm>
          <a:prstGeom prst="rect">
            <a:avLst/>
          </a:prstGeom>
        </p:spPr>
      </p:pic>
    </p:spTree>
    <p:extLst>
      <p:ext uri="{BB962C8B-B14F-4D97-AF65-F5344CB8AC3E}">
        <p14:creationId xmlns:p14="http://schemas.microsoft.com/office/powerpoint/2010/main" val="297437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THANK YOU FOR LISTENING</a:t>
            </a:r>
            <a:endParaRPr lang="vi-VN" b="1">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15</a:t>
            </a:fld>
            <a:endParaRPr lang="en-US"/>
          </a:p>
        </p:txBody>
      </p:sp>
    </p:spTree>
    <p:extLst>
      <p:ext uri="{BB962C8B-B14F-4D97-AF65-F5344CB8AC3E}">
        <p14:creationId xmlns:p14="http://schemas.microsoft.com/office/powerpoint/2010/main" val="236649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1FDF6-ECC0-46F4-959E-4450192B77AC}"/>
              </a:ext>
            </a:extLst>
          </p:cNvPr>
          <p:cNvSpPr>
            <a:spLocks noGrp="1"/>
          </p:cNvSpPr>
          <p:nvPr>
            <p:ph type="title"/>
          </p:nvPr>
        </p:nvSpPr>
        <p:spPr/>
        <p:txBody>
          <a:bodyPr/>
          <a:lstStyle/>
          <a:p>
            <a:pPr algn="ctr"/>
            <a:r>
              <a:rPr lang="en-IN" b="1">
                <a:solidFill>
                  <a:srgbClr val="0070C0"/>
                </a:solidFill>
                <a:latin typeface="Open Sans" panose="020B0606030504020204" pitchFamily="34" charset="0"/>
                <a:ea typeface="Open Sans" panose="020B0606030504020204" pitchFamily="34" charset="0"/>
                <a:cs typeface="Open Sans" panose="020B0606030504020204" pitchFamily="34" charset="0"/>
              </a:rPr>
              <a:t>TABLE OF CONTENTS</a:t>
            </a:r>
          </a:p>
        </p:txBody>
      </p:sp>
      <p:grpSp>
        <p:nvGrpSpPr>
          <p:cNvPr id="7" name="Group 6">
            <a:extLst>
              <a:ext uri="{FF2B5EF4-FFF2-40B4-BE49-F238E27FC236}">
                <a16:creationId xmlns:a16="http://schemas.microsoft.com/office/drawing/2014/main" id="{3C359929-E698-F334-8FB5-A2F38E88C7A6}"/>
              </a:ext>
            </a:extLst>
          </p:cNvPr>
          <p:cNvGrpSpPr/>
          <p:nvPr/>
        </p:nvGrpSpPr>
        <p:grpSpPr>
          <a:xfrm>
            <a:off x="5262719" y="2068562"/>
            <a:ext cx="6319682" cy="400110"/>
            <a:chOff x="5262719" y="2301540"/>
            <a:chExt cx="6319682" cy="400110"/>
          </a:xfrm>
        </p:grpSpPr>
        <p:sp>
          <p:nvSpPr>
            <p:cNvPr id="18" name="Rectangle 17">
              <a:extLst>
                <a:ext uri="{FF2B5EF4-FFF2-40B4-BE49-F238E27FC236}">
                  <a16:creationId xmlns:a16="http://schemas.microsoft.com/office/drawing/2014/main" id="{791A42CF-CD10-40D9-B555-5B877D61C30E}"/>
                </a:ext>
              </a:extLst>
            </p:cNvPr>
            <p:cNvSpPr/>
            <p:nvPr/>
          </p:nvSpPr>
          <p:spPr>
            <a:xfrm>
              <a:off x="5262719" y="2418069"/>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0C0"/>
                </a:solidFill>
                <a:effectLst/>
                <a:uLnTx/>
                <a:uFillTx/>
                <a:latin typeface="Calibri"/>
                <a:ea typeface="+mn-ea"/>
                <a:cs typeface="+mn-cs"/>
              </a:endParaRPr>
            </a:p>
          </p:txBody>
        </p:sp>
        <p:sp>
          <p:nvSpPr>
            <p:cNvPr id="28" name="Rectangle 27">
              <a:hlinkClick r:id="rId3" action="ppaction://hlinksldjump"/>
              <a:extLst>
                <a:ext uri="{FF2B5EF4-FFF2-40B4-BE49-F238E27FC236}">
                  <a16:creationId xmlns:a16="http://schemas.microsoft.com/office/drawing/2014/main" id="{6C6B0FBD-8B20-4A04-8F67-A8F9456E3D48}"/>
                </a:ext>
              </a:extLst>
            </p:cNvPr>
            <p:cNvSpPr/>
            <p:nvPr/>
          </p:nvSpPr>
          <p:spPr>
            <a:xfrm>
              <a:off x="5506433" y="2301540"/>
              <a:ext cx="6075968" cy="400110"/>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2. Project Impacts		</a:t>
              </a:r>
              <a:r>
                <a:rPr lang="en-US" sz="2000" dirty="0">
                  <a:solidFill>
                    <a:srgbClr val="0070C0"/>
                  </a:solidFill>
                  <a:latin typeface="Open Sans" panose="020B0606030504020204" pitchFamily="34" charset="0"/>
                  <a:ea typeface="Open Sans" panose="020B0606030504020204" pitchFamily="34" charset="0"/>
                  <a:cs typeface="Open Sans" panose="020B0606030504020204" pitchFamily="34" charset="0"/>
                </a:rPr>
                <a:t>		 0</a:t>
              </a:r>
              <a:r>
                <a:rPr kumimoji="0" lang="en-US" sz="2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4</a:t>
              </a:r>
              <a:endParaRPr kumimoji="0" lang="en-IN"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cxnSp>
          <p:nvCxnSpPr>
            <p:cNvPr id="30" name="Straight Connector 29">
              <a:extLst>
                <a:ext uri="{FF2B5EF4-FFF2-40B4-BE49-F238E27FC236}">
                  <a16:creationId xmlns:a16="http://schemas.microsoft.com/office/drawing/2014/main" id="{64BC36CC-55CA-4BA0-ABFE-FD8B244A9DC7}"/>
                </a:ext>
              </a:extLst>
            </p:cNvPr>
            <p:cNvCxnSpPr>
              <a:cxnSpLocks/>
            </p:cNvCxnSpPr>
            <p:nvPr/>
          </p:nvCxnSpPr>
          <p:spPr>
            <a:xfrm>
              <a:off x="5262719" y="2701650"/>
              <a:ext cx="63196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8EF21C8-6F91-B3E7-08B6-D7F4C06EB397}"/>
              </a:ext>
            </a:extLst>
          </p:cNvPr>
          <p:cNvGrpSpPr/>
          <p:nvPr/>
        </p:nvGrpSpPr>
        <p:grpSpPr>
          <a:xfrm>
            <a:off x="5262719" y="2620308"/>
            <a:ext cx="6319682" cy="400110"/>
            <a:chOff x="5262719" y="2880660"/>
            <a:chExt cx="6319682" cy="400110"/>
          </a:xfrm>
        </p:grpSpPr>
        <p:sp>
          <p:nvSpPr>
            <p:cNvPr id="19" name="Rectangle 18">
              <a:extLst>
                <a:ext uri="{FF2B5EF4-FFF2-40B4-BE49-F238E27FC236}">
                  <a16:creationId xmlns:a16="http://schemas.microsoft.com/office/drawing/2014/main" id="{A419D05E-C159-4D18-950C-8DB21A95A3FF}"/>
                </a:ext>
              </a:extLst>
            </p:cNvPr>
            <p:cNvSpPr/>
            <p:nvPr/>
          </p:nvSpPr>
          <p:spPr>
            <a:xfrm>
              <a:off x="5262719" y="2989071"/>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0C0"/>
                </a:solidFill>
                <a:effectLst/>
                <a:uLnTx/>
                <a:uFillTx/>
                <a:latin typeface="Calibri"/>
                <a:ea typeface="+mn-ea"/>
                <a:cs typeface="+mn-cs"/>
              </a:endParaRPr>
            </a:p>
          </p:txBody>
        </p:sp>
        <p:sp>
          <p:nvSpPr>
            <p:cNvPr id="32" name="Rectangle 31">
              <a:hlinkClick r:id="rId4" action="ppaction://hlinksldjump"/>
              <a:extLst>
                <a:ext uri="{FF2B5EF4-FFF2-40B4-BE49-F238E27FC236}">
                  <a16:creationId xmlns:a16="http://schemas.microsoft.com/office/drawing/2014/main" id="{5951C02E-B7CD-4960-A431-6DA7A66A9936}"/>
                </a:ext>
              </a:extLst>
            </p:cNvPr>
            <p:cNvSpPr/>
            <p:nvPr/>
          </p:nvSpPr>
          <p:spPr>
            <a:xfrm>
              <a:off x="5506433" y="2880660"/>
              <a:ext cx="6075968" cy="400110"/>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3. Related Works				 05</a:t>
              </a:r>
              <a:endParaRPr kumimoji="0" lang="en-IN"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cxnSp>
          <p:nvCxnSpPr>
            <p:cNvPr id="33" name="Straight Connector 32">
              <a:extLst>
                <a:ext uri="{FF2B5EF4-FFF2-40B4-BE49-F238E27FC236}">
                  <a16:creationId xmlns:a16="http://schemas.microsoft.com/office/drawing/2014/main" id="{30A4075B-0123-4A98-BF17-07C3B6831ACD}"/>
                </a:ext>
              </a:extLst>
            </p:cNvPr>
            <p:cNvCxnSpPr>
              <a:cxnSpLocks/>
            </p:cNvCxnSpPr>
            <p:nvPr/>
          </p:nvCxnSpPr>
          <p:spPr>
            <a:xfrm>
              <a:off x="5262719" y="3280770"/>
              <a:ext cx="63196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779E31D-F5DA-A0A8-F634-4F2AC7AA0BD8}"/>
              </a:ext>
            </a:extLst>
          </p:cNvPr>
          <p:cNvGrpSpPr/>
          <p:nvPr/>
        </p:nvGrpSpPr>
        <p:grpSpPr>
          <a:xfrm>
            <a:off x="5262719" y="3172054"/>
            <a:ext cx="6319682" cy="400110"/>
            <a:chOff x="5262719" y="3429001"/>
            <a:chExt cx="6319682" cy="400110"/>
          </a:xfrm>
        </p:grpSpPr>
        <p:sp>
          <p:nvSpPr>
            <p:cNvPr id="21" name="Rectangle 20">
              <a:extLst>
                <a:ext uri="{FF2B5EF4-FFF2-40B4-BE49-F238E27FC236}">
                  <a16:creationId xmlns:a16="http://schemas.microsoft.com/office/drawing/2014/main" id="{B7C3C6A6-012F-499B-99E2-4CB11EA0E8CC}"/>
                </a:ext>
              </a:extLst>
            </p:cNvPr>
            <p:cNvSpPr/>
            <p:nvPr/>
          </p:nvSpPr>
          <p:spPr>
            <a:xfrm>
              <a:off x="5262719" y="3521176"/>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0C0"/>
                </a:solidFill>
                <a:effectLst/>
                <a:uLnTx/>
                <a:uFillTx/>
                <a:latin typeface="Calibri"/>
                <a:ea typeface="+mn-ea"/>
                <a:cs typeface="+mn-cs"/>
              </a:endParaRPr>
            </a:p>
          </p:txBody>
        </p:sp>
        <p:sp>
          <p:nvSpPr>
            <p:cNvPr id="36" name="Rectangle 35">
              <a:hlinkClick r:id="rId5" action="ppaction://hlinksldjump"/>
              <a:extLst>
                <a:ext uri="{FF2B5EF4-FFF2-40B4-BE49-F238E27FC236}">
                  <a16:creationId xmlns:a16="http://schemas.microsoft.com/office/drawing/2014/main" id="{16600D72-5998-42A6-BFB2-03DC0B2EEA3E}"/>
                </a:ext>
              </a:extLst>
            </p:cNvPr>
            <p:cNvSpPr/>
            <p:nvPr/>
          </p:nvSpPr>
          <p:spPr>
            <a:xfrm>
              <a:off x="5506433" y="3429001"/>
              <a:ext cx="6075968" cy="400110"/>
            </a:xfrm>
            <a:prstGeom prst="rect">
              <a:avLst/>
            </a:prstGeom>
          </p:spPr>
          <p:txBody>
            <a:bodyPr wrap="square">
              <a:spAutoFit/>
            </a:bodyPr>
            <a:lstStyle/>
            <a:p>
              <a:pPr lvl="0" fontAlgn="base">
                <a:defRPr/>
              </a:pPr>
              <a:r>
                <a:rPr kumimoji="0" lang="en-US" sz="2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4. </a:t>
              </a:r>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Methodology			</a:t>
              </a:r>
              <a:r>
                <a:rPr lang="en-US" sz="20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kumimoji="0" lang="en-US" sz="2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08</a:t>
              </a:r>
              <a:endParaRPr kumimoji="0" lang="en-IN"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cxnSp>
          <p:nvCxnSpPr>
            <p:cNvPr id="37" name="Straight Connector 36">
              <a:extLst>
                <a:ext uri="{FF2B5EF4-FFF2-40B4-BE49-F238E27FC236}">
                  <a16:creationId xmlns:a16="http://schemas.microsoft.com/office/drawing/2014/main" id="{51171088-ABDC-435D-BC05-68119684664A}"/>
                </a:ext>
              </a:extLst>
            </p:cNvPr>
            <p:cNvCxnSpPr>
              <a:cxnSpLocks/>
            </p:cNvCxnSpPr>
            <p:nvPr/>
          </p:nvCxnSpPr>
          <p:spPr>
            <a:xfrm>
              <a:off x="5262719" y="3829111"/>
              <a:ext cx="63196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F8BF047-38C5-AB68-217C-C71AEF0C6DAA}"/>
              </a:ext>
            </a:extLst>
          </p:cNvPr>
          <p:cNvGrpSpPr/>
          <p:nvPr/>
        </p:nvGrpSpPr>
        <p:grpSpPr>
          <a:xfrm>
            <a:off x="5262719" y="1516816"/>
            <a:ext cx="6319682" cy="400110"/>
            <a:chOff x="5262719" y="1774567"/>
            <a:chExt cx="6319682" cy="400110"/>
          </a:xfrm>
        </p:grpSpPr>
        <p:sp>
          <p:nvSpPr>
            <p:cNvPr id="45" name="Rectangle 44">
              <a:extLst>
                <a:ext uri="{FF2B5EF4-FFF2-40B4-BE49-F238E27FC236}">
                  <a16:creationId xmlns:a16="http://schemas.microsoft.com/office/drawing/2014/main" id="{C5F2141E-1139-EB8D-3062-E2AE7449A5B4}"/>
                </a:ext>
              </a:extLst>
            </p:cNvPr>
            <p:cNvSpPr/>
            <p:nvPr/>
          </p:nvSpPr>
          <p:spPr>
            <a:xfrm>
              <a:off x="5262719" y="1891096"/>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0C0"/>
                </a:solidFill>
                <a:effectLst/>
                <a:uLnTx/>
                <a:uFillTx/>
                <a:latin typeface="Calibri"/>
                <a:ea typeface="+mn-ea"/>
                <a:cs typeface="+mn-cs"/>
              </a:endParaRPr>
            </a:p>
          </p:txBody>
        </p:sp>
        <p:sp>
          <p:nvSpPr>
            <p:cNvPr id="46" name="Rectangle 45">
              <a:hlinkClick r:id="rId6" action="ppaction://hlinksldjump"/>
              <a:extLst>
                <a:ext uri="{FF2B5EF4-FFF2-40B4-BE49-F238E27FC236}">
                  <a16:creationId xmlns:a16="http://schemas.microsoft.com/office/drawing/2014/main" id="{9753CEE3-DA85-4D00-7744-6A2B70262F2C}"/>
                </a:ext>
              </a:extLst>
            </p:cNvPr>
            <p:cNvSpPr/>
            <p:nvPr/>
          </p:nvSpPr>
          <p:spPr>
            <a:xfrm>
              <a:off x="5506433" y="1774567"/>
              <a:ext cx="6075968" cy="400110"/>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1. Introduction					 03</a:t>
              </a:r>
              <a:endParaRPr kumimoji="0" lang="en-IN"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cxnSp>
          <p:nvCxnSpPr>
            <p:cNvPr id="47" name="Straight Connector 46">
              <a:extLst>
                <a:ext uri="{FF2B5EF4-FFF2-40B4-BE49-F238E27FC236}">
                  <a16:creationId xmlns:a16="http://schemas.microsoft.com/office/drawing/2014/main" id="{89CDC889-2858-348F-32AD-3ED111EA71D7}"/>
                </a:ext>
              </a:extLst>
            </p:cNvPr>
            <p:cNvCxnSpPr>
              <a:cxnSpLocks/>
            </p:cNvCxnSpPr>
            <p:nvPr/>
          </p:nvCxnSpPr>
          <p:spPr>
            <a:xfrm>
              <a:off x="5262719" y="2174677"/>
              <a:ext cx="63196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6C954D4-0B7E-A9B4-047D-DAA31118E570}"/>
              </a:ext>
            </a:extLst>
          </p:cNvPr>
          <p:cNvGrpSpPr/>
          <p:nvPr/>
        </p:nvGrpSpPr>
        <p:grpSpPr>
          <a:xfrm>
            <a:off x="5262719" y="3723800"/>
            <a:ext cx="6319682" cy="400110"/>
            <a:chOff x="5262719" y="4008120"/>
            <a:chExt cx="6319682" cy="400110"/>
          </a:xfrm>
        </p:grpSpPr>
        <p:sp>
          <p:nvSpPr>
            <p:cNvPr id="42" name="Rectangle 41">
              <a:extLst>
                <a:ext uri="{FF2B5EF4-FFF2-40B4-BE49-F238E27FC236}">
                  <a16:creationId xmlns:a16="http://schemas.microsoft.com/office/drawing/2014/main" id="{0540D4E6-107D-C10A-5C3E-4B6DAB03611F}"/>
                </a:ext>
              </a:extLst>
            </p:cNvPr>
            <p:cNvSpPr/>
            <p:nvPr/>
          </p:nvSpPr>
          <p:spPr>
            <a:xfrm>
              <a:off x="5262719" y="410029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0C0"/>
                </a:solidFill>
                <a:effectLst/>
                <a:uLnTx/>
                <a:uFillTx/>
                <a:latin typeface="Calibri"/>
                <a:ea typeface="+mn-ea"/>
                <a:cs typeface="+mn-cs"/>
              </a:endParaRPr>
            </a:p>
          </p:txBody>
        </p:sp>
        <p:sp>
          <p:nvSpPr>
            <p:cNvPr id="43" name="Rectangle 42">
              <a:hlinkClick r:id="rId5" action="ppaction://hlinksldjump"/>
              <a:extLst>
                <a:ext uri="{FF2B5EF4-FFF2-40B4-BE49-F238E27FC236}">
                  <a16:creationId xmlns:a16="http://schemas.microsoft.com/office/drawing/2014/main" id="{0B1C3E6F-30A9-87CA-0C00-3C45176AD7D6}"/>
                </a:ext>
              </a:extLst>
            </p:cNvPr>
            <p:cNvSpPr/>
            <p:nvPr/>
          </p:nvSpPr>
          <p:spPr>
            <a:xfrm>
              <a:off x="5506433" y="4008120"/>
              <a:ext cx="6075968" cy="400110"/>
            </a:xfrm>
            <a:prstGeom prst="rect">
              <a:avLst/>
            </a:prstGeom>
          </p:spPr>
          <p:txBody>
            <a:bodyPr wrap="square" lIns="91440" tIns="45720" rIns="91440" bIns="4572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Open Sans"/>
                  <a:ea typeface="Open Sans"/>
                  <a:cs typeface="Open Sans"/>
                </a:rPr>
                <a:t>5. Experimental Results			 </a:t>
              </a:r>
              <a:r>
                <a:rPr lang="en-US" sz="2000" dirty="0">
                  <a:solidFill>
                    <a:srgbClr val="0070C0"/>
                  </a:solidFill>
                  <a:latin typeface="Open Sans"/>
                  <a:ea typeface="Open Sans"/>
                  <a:cs typeface="Open Sans"/>
                </a:rPr>
                <a:t>10</a:t>
              </a:r>
              <a:endParaRPr kumimoji="0" lang="en-IN"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cxnSp>
          <p:nvCxnSpPr>
            <p:cNvPr id="44" name="Straight Connector 43">
              <a:extLst>
                <a:ext uri="{FF2B5EF4-FFF2-40B4-BE49-F238E27FC236}">
                  <a16:creationId xmlns:a16="http://schemas.microsoft.com/office/drawing/2014/main" id="{74927F10-F523-331D-19BC-A1D2C79B4205}"/>
                </a:ext>
              </a:extLst>
            </p:cNvPr>
            <p:cNvCxnSpPr>
              <a:cxnSpLocks/>
            </p:cNvCxnSpPr>
            <p:nvPr/>
          </p:nvCxnSpPr>
          <p:spPr>
            <a:xfrm>
              <a:off x="5262719" y="4408230"/>
              <a:ext cx="63196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47FC13E-10F0-B95B-47B3-7E5965687AD1}"/>
                </a:ext>
              </a:extLst>
            </p:cNvPr>
            <p:cNvCxnSpPr>
              <a:cxnSpLocks/>
            </p:cNvCxnSpPr>
            <p:nvPr/>
          </p:nvCxnSpPr>
          <p:spPr>
            <a:xfrm>
              <a:off x="5262719" y="4408229"/>
              <a:ext cx="63196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3FFB2DE-B8DB-3107-3024-45C16A8D4E24}"/>
              </a:ext>
            </a:extLst>
          </p:cNvPr>
          <p:cNvGrpSpPr/>
          <p:nvPr/>
        </p:nvGrpSpPr>
        <p:grpSpPr>
          <a:xfrm>
            <a:off x="5262719" y="4275546"/>
            <a:ext cx="6319682" cy="400110"/>
            <a:chOff x="5262719" y="4587238"/>
            <a:chExt cx="6319682" cy="400110"/>
          </a:xfrm>
        </p:grpSpPr>
        <p:sp>
          <p:nvSpPr>
            <p:cNvPr id="49" name="Rectangle 48">
              <a:extLst>
                <a:ext uri="{FF2B5EF4-FFF2-40B4-BE49-F238E27FC236}">
                  <a16:creationId xmlns:a16="http://schemas.microsoft.com/office/drawing/2014/main" id="{F86E76BD-03D9-4E90-B6CE-F6791850D5D5}"/>
                </a:ext>
              </a:extLst>
            </p:cNvPr>
            <p:cNvSpPr/>
            <p:nvPr/>
          </p:nvSpPr>
          <p:spPr>
            <a:xfrm>
              <a:off x="5262719" y="467941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0C0"/>
                </a:solidFill>
                <a:effectLst/>
                <a:uLnTx/>
                <a:uFillTx/>
                <a:latin typeface="Calibri"/>
                <a:ea typeface="+mn-ea"/>
                <a:cs typeface="+mn-cs"/>
              </a:endParaRPr>
            </a:p>
          </p:txBody>
        </p:sp>
        <p:sp>
          <p:nvSpPr>
            <p:cNvPr id="50" name="Rectangle 49">
              <a:hlinkClick r:id="rId7" action="ppaction://hlinksldjump"/>
              <a:extLst>
                <a:ext uri="{FF2B5EF4-FFF2-40B4-BE49-F238E27FC236}">
                  <a16:creationId xmlns:a16="http://schemas.microsoft.com/office/drawing/2014/main" id="{5EF8E06A-9320-B8E7-8FBC-57D773704DF5}"/>
                </a:ext>
              </a:extLst>
            </p:cNvPr>
            <p:cNvSpPr/>
            <p:nvPr/>
          </p:nvSpPr>
          <p:spPr>
            <a:xfrm>
              <a:off x="5506433" y="4587238"/>
              <a:ext cx="6075968" cy="400110"/>
            </a:xfrm>
            <a:prstGeom prst="rect">
              <a:avLst/>
            </a:prstGeom>
          </p:spPr>
          <p:txBody>
            <a:bodyPr wrap="square" lIns="91440" tIns="45720" rIns="91440" bIns="45720" anchor="t">
              <a:spAutoFit/>
            </a:bodyPr>
            <a:lstStyle/>
            <a:p>
              <a:pPr lvl="0" fontAlgn="base">
                <a:defRPr/>
              </a:pPr>
              <a:r>
                <a:rPr kumimoji="0" lang="en-US" sz="2000" b="0" i="0" u="none" strike="noStrike" kern="1200" cap="none" spc="0" normalizeH="0" baseline="0" noProof="0" dirty="0">
                  <a:ln>
                    <a:noFill/>
                  </a:ln>
                  <a:solidFill>
                    <a:srgbClr val="0070C0"/>
                  </a:solidFill>
                  <a:effectLst/>
                  <a:uLnTx/>
                  <a:uFillTx/>
                  <a:latin typeface="Open Sans"/>
                  <a:ea typeface="Open Sans"/>
                  <a:cs typeface="Open Sans"/>
                </a:rPr>
                <a:t>6. </a:t>
              </a:r>
              <a:r>
                <a:rPr lang="en-US" sz="2000" dirty="0">
                  <a:solidFill>
                    <a:srgbClr val="0070C0"/>
                  </a:solidFill>
                  <a:latin typeface="Open Sans"/>
                  <a:ea typeface="Open Sans"/>
                  <a:cs typeface="Open Sans"/>
                </a:rPr>
                <a:t>Challenges Faced</a:t>
              </a:r>
              <a:r>
                <a:rPr kumimoji="0" lang="en-US" sz="2000" b="0" i="0" u="none" strike="noStrike" kern="1200" cap="none" spc="0" normalizeH="0" baseline="0" noProof="0" dirty="0">
                  <a:ln>
                    <a:noFill/>
                  </a:ln>
                  <a:solidFill>
                    <a:srgbClr val="0070C0"/>
                  </a:solidFill>
                  <a:effectLst/>
                  <a:uLnTx/>
                  <a:uFillTx/>
                  <a:latin typeface="Open Sans"/>
                  <a:ea typeface="Open Sans"/>
                  <a:cs typeface="Open Sans"/>
                </a:rPr>
                <a:t>				 </a:t>
              </a:r>
              <a:r>
                <a:rPr lang="en-US" sz="2000" dirty="0">
                  <a:solidFill>
                    <a:srgbClr val="0070C0"/>
                  </a:solidFill>
                  <a:latin typeface="Open Sans"/>
                  <a:ea typeface="Open Sans"/>
                  <a:cs typeface="Open Sans"/>
                </a:rPr>
                <a:t>11</a:t>
              </a:r>
              <a:endParaRPr kumimoji="0" lang="en-IN"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cxnSp>
          <p:nvCxnSpPr>
            <p:cNvPr id="51" name="Straight Connector 50">
              <a:extLst>
                <a:ext uri="{FF2B5EF4-FFF2-40B4-BE49-F238E27FC236}">
                  <a16:creationId xmlns:a16="http://schemas.microsoft.com/office/drawing/2014/main" id="{ABAA06D0-4666-DDBE-7F14-8C98922950E4}"/>
                </a:ext>
              </a:extLst>
            </p:cNvPr>
            <p:cNvCxnSpPr>
              <a:cxnSpLocks/>
            </p:cNvCxnSpPr>
            <p:nvPr/>
          </p:nvCxnSpPr>
          <p:spPr>
            <a:xfrm>
              <a:off x="5262719" y="4987348"/>
              <a:ext cx="63196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100" name="Picture 4">
            <a:extLst>
              <a:ext uri="{FF2B5EF4-FFF2-40B4-BE49-F238E27FC236}">
                <a16:creationId xmlns:a16="http://schemas.microsoft.com/office/drawing/2014/main" id="{EC830595-95E8-FAB6-4A66-F94C6C3039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599" y="1613863"/>
            <a:ext cx="4147227" cy="414722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7018AA71-8085-328B-FF8E-C67FED86E13F}"/>
              </a:ext>
            </a:extLst>
          </p:cNvPr>
          <p:cNvGrpSpPr/>
          <p:nvPr/>
        </p:nvGrpSpPr>
        <p:grpSpPr>
          <a:xfrm>
            <a:off x="5262719" y="4827292"/>
            <a:ext cx="6319682" cy="400110"/>
            <a:chOff x="5262719" y="5102504"/>
            <a:chExt cx="6319682" cy="400110"/>
          </a:xfrm>
        </p:grpSpPr>
        <p:sp>
          <p:nvSpPr>
            <p:cNvPr id="2" name="Rectangle 1">
              <a:extLst>
                <a:ext uri="{FF2B5EF4-FFF2-40B4-BE49-F238E27FC236}">
                  <a16:creationId xmlns:a16="http://schemas.microsoft.com/office/drawing/2014/main" id="{107845BF-15BE-A704-909C-C210D8CCE664}"/>
                </a:ext>
              </a:extLst>
            </p:cNvPr>
            <p:cNvSpPr/>
            <p:nvPr/>
          </p:nvSpPr>
          <p:spPr>
            <a:xfrm>
              <a:off x="5262719" y="5194679"/>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0C0"/>
                </a:solidFill>
                <a:effectLst/>
                <a:uLnTx/>
                <a:uFillTx/>
                <a:latin typeface="Calibri"/>
                <a:ea typeface="+mn-ea"/>
                <a:cs typeface="+mn-cs"/>
              </a:endParaRPr>
            </a:p>
          </p:txBody>
        </p:sp>
        <p:sp>
          <p:nvSpPr>
            <p:cNvPr id="3" name="Rectangle 2">
              <a:hlinkClick r:id="rId7" action="ppaction://hlinksldjump"/>
              <a:extLst>
                <a:ext uri="{FF2B5EF4-FFF2-40B4-BE49-F238E27FC236}">
                  <a16:creationId xmlns:a16="http://schemas.microsoft.com/office/drawing/2014/main" id="{BCC86B2C-0AB4-1309-C7F8-96E380859ABE}"/>
                </a:ext>
              </a:extLst>
            </p:cNvPr>
            <p:cNvSpPr/>
            <p:nvPr/>
          </p:nvSpPr>
          <p:spPr>
            <a:xfrm>
              <a:off x="5506433" y="5102504"/>
              <a:ext cx="6075968" cy="400110"/>
            </a:xfrm>
            <a:prstGeom prst="rect">
              <a:avLst/>
            </a:prstGeom>
          </p:spPr>
          <p:txBody>
            <a:bodyPr wrap="square" lIns="91440" tIns="45720" rIns="91440" bIns="4572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Open Sans"/>
                  <a:ea typeface="Open Sans"/>
                  <a:cs typeface="Open Sans"/>
                </a:rPr>
                <a:t>7. Conclusion					 </a:t>
              </a:r>
              <a:r>
                <a:rPr lang="en-US" sz="2000" dirty="0">
                  <a:solidFill>
                    <a:srgbClr val="0070C0"/>
                  </a:solidFill>
                  <a:latin typeface="Open Sans"/>
                  <a:ea typeface="Open Sans"/>
                  <a:cs typeface="Open Sans"/>
                </a:rPr>
                <a:t>11</a:t>
              </a:r>
              <a:endParaRPr kumimoji="0" lang="en-IN"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cxnSp>
          <p:nvCxnSpPr>
            <p:cNvPr id="4" name="Straight Connector 3">
              <a:extLst>
                <a:ext uri="{FF2B5EF4-FFF2-40B4-BE49-F238E27FC236}">
                  <a16:creationId xmlns:a16="http://schemas.microsoft.com/office/drawing/2014/main" id="{25601E46-AF5C-3F3D-CDD1-976D84C0516D}"/>
                </a:ext>
              </a:extLst>
            </p:cNvPr>
            <p:cNvCxnSpPr>
              <a:cxnSpLocks/>
            </p:cNvCxnSpPr>
            <p:nvPr/>
          </p:nvCxnSpPr>
          <p:spPr>
            <a:xfrm>
              <a:off x="5262719" y="5502614"/>
              <a:ext cx="63196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8D624A9-E090-20EE-3833-7FEFA3EBC711}"/>
              </a:ext>
            </a:extLst>
          </p:cNvPr>
          <p:cNvGrpSpPr/>
          <p:nvPr/>
        </p:nvGrpSpPr>
        <p:grpSpPr>
          <a:xfrm>
            <a:off x="5262719" y="5379040"/>
            <a:ext cx="6319682" cy="400110"/>
            <a:chOff x="5262719" y="5102504"/>
            <a:chExt cx="6319682" cy="400110"/>
          </a:xfrm>
        </p:grpSpPr>
        <p:sp>
          <p:nvSpPr>
            <p:cNvPr id="14" name="Rectangle 13">
              <a:extLst>
                <a:ext uri="{FF2B5EF4-FFF2-40B4-BE49-F238E27FC236}">
                  <a16:creationId xmlns:a16="http://schemas.microsoft.com/office/drawing/2014/main" id="{3F4DDD7E-A4A8-1966-EC22-A1C8520D4982}"/>
                </a:ext>
              </a:extLst>
            </p:cNvPr>
            <p:cNvSpPr/>
            <p:nvPr/>
          </p:nvSpPr>
          <p:spPr>
            <a:xfrm>
              <a:off x="5262719" y="5194679"/>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0070C0"/>
                </a:solidFill>
                <a:effectLst/>
                <a:uLnTx/>
                <a:uFillTx/>
                <a:latin typeface="Calibri"/>
                <a:ea typeface="+mn-ea"/>
                <a:cs typeface="+mn-cs"/>
              </a:endParaRPr>
            </a:p>
          </p:txBody>
        </p:sp>
        <p:sp>
          <p:nvSpPr>
            <p:cNvPr id="15" name="Rectangle 14">
              <a:hlinkClick r:id="rId7" action="ppaction://hlinksldjump"/>
              <a:extLst>
                <a:ext uri="{FF2B5EF4-FFF2-40B4-BE49-F238E27FC236}">
                  <a16:creationId xmlns:a16="http://schemas.microsoft.com/office/drawing/2014/main" id="{4561E59F-8665-0144-2D48-FC9C32C16B6D}"/>
                </a:ext>
              </a:extLst>
            </p:cNvPr>
            <p:cNvSpPr/>
            <p:nvPr/>
          </p:nvSpPr>
          <p:spPr>
            <a:xfrm>
              <a:off x="5506433" y="5102504"/>
              <a:ext cx="6075968" cy="400110"/>
            </a:xfrm>
            <a:prstGeom prst="rect">
              <a:avLst/>
            </a:prstGeom>
          </p:spPr>
          <p:txBody>
            <a:bodyPr wrap="square" lIns="91440" tIns="45720" rIns="91440" bIns="4572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Open Sans"/>
                  <a:ea typeface="Open Sans"/>
                  <a:cs typeface="Open Sans"/>
                </a:rPr>
                <a:t>8. Future Works				 </a:t>
              </a:r>
              <a:r>
                <a:rPr lang="en-US" sz="2000" dirty="0">
                  <a:solidFill>
                    <a:srgbClr val="0070C0"/>
                  </a:solidFill>
                  <a:latin typeface="Open Sans"/>
                  <a:ea typeface="Open Sans"/>
                  <a:cs typeface="Open Sans"/>
                </a:rPr>
                <a:t>11</a:t>
              </a:r>
              <a:endParaRPr kumimoji="0" lang="en-IN"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cxnSp>
          <p:nvCxnSpPr>
            <p:cNvPr id="16" name="Straight Connector 15">
              <a:extLst>
                <a:ext uri="{FF2B5EF4-FFF2-40B4-BE49-F238E27FC236}">
                  <a16:creationId xmlns:a16="http://schemas.microsoft.com/office/drawing/2014/main" id="{879DB86F-EBD0-D824-0D9C-1CEC192FBB5F}"/>
                </a:ext>
              </a:extLst>
            </p:cNvPr>
            <p:cNvCxnSpPr>
              <a:cxnSpLocks/>
            </p:cNvCxnSpPr>
            <p:nvPr/>
          </p:nvCxnSpPr>
          <p:spPr>
            <a:xfrm>
              <a:off x="5262719" y="5502614"/>
              <a:ext cx="63196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92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7344B5-BFBB-7E66-9543-6E718B9E2B18}"/>
              </a:ext>
            </a:extLst>
          </p:cNvPr>
          <p:cNvSpPr>
            <a:spLocks noGrp="1"/>
          </p:cNvSpPr>
          <p:nvPr>
            <p:ph type="sldNum" sz="quarter" idx="12"/>
          </p:nvPr>
        </p:nvSpPr>
        <p:spPr/>
        <p:txBody>
          <a:bodyPr/>
          <a:lstStyle/>
          <a:p>
            <a:fld id="{96E69268-9C8B-4EBF-A9EE-DC5DC2D48DC3}" type="slidenum">
              <a:rPr lang="en-US" smtClean="0"/>
              <a:pPr/>
              <a:t>3</a:t>
            </a:fld>
            <a:endParaRPr lang="en-US"/>
          </a:p>
        </p:txBody>
      </p:sp>
      <p:sp>
        <p:nvSpPr>
          <p:cNvPr id="13" name="Hộp Văn bản 7">
            <a:extLst>
              <a:ext uri="{FF2B5EF4-FFF2-40B4-BE49-F238E27FC236}">
                <a16:creationId xmlns:a16="http://schemas.microsoft.com/office/drawing/2014/main" id="{953B7144-15D6-C7D5-4969-3F19AAFD0BDA}"/>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https://github.com/18520339/islr-mlops</a:t>
            </a:r>
            <a:endParaRPr lang="en-US" sz="1400" b="1" dirty="0">
              <a:solidFill>
                <a:schemeClr val="accent6">
                  <a:lumMod val="75000"/>
                </a:schemeClr>
              </a:solidFill>
            </a:endParaRPr>
          </a:p>
        </p:txBody>
      </p:sp>
      <p:sp>
        <p:nvSpPr>
          <p:cNvPr id="7" name="Title 1">
            <a:extLst>
              <a:ext uri="{FF2B5EF4-FFF2-40B4-BE49-F238E27FC236}">
                <a16:creationId xmlns:a16="http://schemas.microsoft.com/office/drawing/2014/main" id="{877F19F1-B9DB-0AF0-983F-E42504B4D238}"/>
              </a:ext>
            </a:extLst>
          </p:cNvPr>
          <p:cNvSpPr>
            <a:spLocks noGrp="1"/>
          </p:cNvSpPr>
          <p:nvPr>
            <p:ph type="title"/>
          </p:nvPr>
        </p:nvSpPr>
        <p:spPr>
          <a:xfrm>
            <a:off x="1582037" y="274640"/>
            <a:ext cx="9027926"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5" name="Hộp Văn bản 5">
            <a:extLst>
              <a:ext uri="{FF2B5EF4-FFF2-40B4-BE49-F238E27FC236}">
                <a16:creationId xmlns:a16="http://schemas.microsoft.com/office/drawing/2014/main" id="{E7C4E15E-0AFB-F094-9BAF-14633F8886EF}"/>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sp>
        <p:nvSpPr>
          <p:cNvPr id="15" name="TextBox 14">
            <a:extLst>
              <a:ext uri="{FF2B5EF4-FFF2-40B4-BE49-F238E27FC236}">
                <a16:creationId xmlns:a16="http://schemas.microsoft.com/office/drawing/2014/main" id="{FF295896-6201-4416-C7A3-F1786A59BA4A}"/>
              </a:ext>
            </a:extLst>
          </p:cNvPr>
          <p:cNvSpPr txBox="1"/>
          <p:nvPr/>
        </p:nvSpPr>
        <p:spPr>
          <a:xfrm>
            <a:off x="6535819" y="4572258"/>
            <a:ext cx="5523972" cy="880369"/>
          </a:xfrm>
          <a:prstGeom prst="rect">
            <a:avLst/>
          </a:prstGeom>
          <a:noFill/>
        </p:spPr>
        <p:txBody>
          <a:bodyPr wrap="square">
            <a:spAutoFit/>
          </a:bodyPr>
          <a:lstStyle/>
          <a:p>
            <a:pPr algn="ctr">
              <a:lnSpc>
                <a:spcPct val="150000"/>
              </a:lnSpc>
            </a:pPr>
            <a:r>
              <a:rPr lang="en-AU"/>
              <a:t>Sign language communication often requires specialized hardware (gloves, glasses), which is costly &amp; inaccessible.</a:t>
            </a:r>
          </a:p>
        </p:txBody>
      </p:sp>
      <p:grpSp>
        <p:nvGrpSpPr>
          <p:cNvPr id="28" name="Group 27">
            <a:extLst>
              <a:ext uri="{FF2B5EF4-FFF2-40B4-BE49-F238E27FC236}">
                <a16:creationId xmlns:a16="http://schemas.microsoft.com/office/drawing/2014/main" id="{10EBAA8D-EAEB-8BD7-AD3D-8D93D45D42B8}"/>
              </a:ext>
            </a:extLst>
          </p:cNvPr>
          <p:cNvGrpSpPr/>
          <p:nvPr/>
        </p:nvGrpSpPr>
        <p:grpSpPr>
          <a:xfrm>
            <a:off x="2654703" y="5501502"/>
            <a:ext cx="6882594" cy="759182"/>
            <a:chOff x="2712027" y="5579963"/>
            <a:chExt cx="6882594" cy="759182"/>
          </a:xfrm>
        </p:grpSpPr>
        <p:sp>
          <p:nvSpPr>
            <p:cNvPr id="17" name="TextBox 16">
              <a:extLst>
                <a:ext uri="{FF2B5EF4-FFF2-40B4-BE49-F238E27FC236}">
                  <a16:creationId xmlns:a16="http://schemas.microsoft.com/office/drawing/2014/main" id="{3E75B67B-DCC1-6D7A-4AAA-CF9E1A268425}"/>
                </a:ext>
              </a:extLst>
            </p:cNvPr>
            <p:cNvSpPr txBox="1"/>
            <p:nvPr/>
          </p:nvSpPr>
          <p:spPr>
            <a:xfrm>
              <a:off x="3432024" y="5579963"/>
              <a:ext cx="6162597" cy="759182"/>
            </a:xfrm>
            <a:prstGeom prst="rect">
              <a:avLst/>
            </a:prstGeom>
            <a:noFill/>
          </p:spPr>
          <p:txBody>
            <a:bodyPr wrap="square">
              <a:spAutoFit/>
            </a:bodyPr>
            <a:lstStyle/>
            <a:p>
              <a:pPr algn="ctr">
                <a:lnSpc>
                  <a:spcPct val="125000"/>
                </a:lnSpc>
              </a:pPr>
              <a:r>
                <a:rPr lang="en-AU" b="1" dirty="0"/>
                <a:t>Our Goal</a:t>
              </a:r>
              <a:r>
                <a:rPr lang="en-AU" dirty="0"/>
                <a:t>: Affordable, accessible, real-time translation for Sign Language, currently focused on </a:t>
              </a:r>
              <a:r>
                <a:rPr lang="en-AU" b="1" dirty="0"/>
                <a:t>American Sign Language </a:t>
              </a:r>
              <a:r>
                <a:rPr lang="en-AU" dirty="0"/>
                <a:t>(ASL)</a:t>
              </a:r>
            </a:p>
          </p:txBody>
        </p:sp>
        <p:sp>
          <p:nvSpPr>
            <p:cNvPr id="18" name="Arrow: Down 17">
              <a:extLst>
                <a:ext uri="{FF2B5EF4-FFF2-40B4-BE49-F238E27FC236}">
                  <a16:creationId xmlns:a16="http://schemas.microsoft.com/office/drawing/2014/main" id="{A940169D-5D72-9168-AF6C-39D3BA9C55F1}"/>
                </a:ext>
              </a:extLst>
            </p:cNvPr>
            <p:cNvSpPr/>
            <p:nvPr/>
          </p:nvSpPr>
          <p:spPr>
            <a:xfrm rot="16200000">
              <a:off x="2877622" y="5600845"/>
              <a:ext cx="388809" cy="720000"/>
            </a:xfrm>
            <a:prstGeom prst="downArrow">
              <a:avLst/>
            </a:prstGeom>
            <a:solidFill>
              <a:srgbClr val="5D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grpSp>
      <p:pic>
        <p:nvPicPr>
          <p:cNvPr id="20" name="2025-05-28 01-33-33">
            <a:hlinkClick r:id="" action="ppaction://media"/>
            <a:extLst>
              <a:ext uri="{FF2B5EF4-FFF2-40B4-BE49-F238E27FC236}">
                <a16:creationId xmlns:a16="http://schemas.microsoft.com/office/drawing/2014/main" id="{547DF732-7084-F195-2F0D-FE4B538C2285}"/>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8581" t="13232" r="3181" b="424"/>
          <a:stretch/>
        </p:blipFill>
        <p:spPr>
          <a:xfrm>
            <a:off x="6486486" y="1112421"/>
            <a:ext cx="5573305" cy="3459837"/>
          </a:xfrm>
          <a:prstGeom prst="rect">
            <a:avLst/>
          </a:prstGeom>
        </p:spPr>
      </p:pic>
      <p:pic>
        <p:nvPicPr>
          <p:cNvPr id="4" name="Picture 3">
            <a:extLst>
              <a:ext uri="{FF2B5EF4-FFF2-40B4-BE49-F238E27FC236}">
                <a16:creationId xmlns:a16="http://schemas.microsoft.com/office/drawing/2014/main" id="{53672DA1-E626-0935-7227-B91426E5E306}"/>
              </a:ext>
            </a:extLst>
          </p:cNvPr>
          <p:cNvPicPr>
            <a:picLocks noChangeAspect="1"/>
          </p:cNvPicPr>
          <p:nvPr/>
        </p:nvPicPr>
        <p:blipFill>
          <a:blip r:embed="rId6"/>
          <a:srcRect l="10882" t="9295" r="9132" b="33408"/>
          <a:stretch/>
        </p:blipFill>
        <p:spPr>
          <a:xfrm>
            <a:off x="132209" y="1026283"/>
            <a:ext cx="6296089" cy="3022015"/>
          </a:xfrm>
          <a:prstGeom prst="rect">
            <a:avLst/>
          </a:prstGeom>
        </p:spPr>
      </p:pic>
      <p:sp>
        <p:nvSpPr>
          <p:cNvPr id="16" name="TextBox 15">
            <a:extLst>
              <a:ext uri="{FF2B5EF4-FFF2-40B4-BE49-F238E27FC236}">
                <a16:creationId xmlns:a16="http://schemas.microsoft.com/office/drawing/2014/main" id="{2567BBAE-4B3C-858F-F631-B620B7A83326}"/>
              </a:ext>
            </a:extLst>
          </p:cNvPr>
          <p:cNvSpPr txBox="1"/>
          <p:nvPr/>
        </p:nvSpPr>
        <p:spPr>
          <a:xfrm>
            <a:off x="1709178" y="2020630"/>
            <a:ext cx="2877032" cy="1122743"/>
          </a:xfrm>
          <a:prstGeom prst="rect">
            <a:avLst/>
          </a:prstGeom>
          <a:noFill/>
        </p:spPr>
        <p:txBody>
          <a:bodyPr wrap="square">
            <a:spAutoFit/>
          </a:bodyPr>
          <a:lstStyle/>
          <a:p>
            <a:pPr algn="ctr">
              <a:lnSpc>
                <a:spcPct val="200000"/>
              </a:lnSpc>
            </a:pPr>
            <a:r>
              <a:rPr lang="en-AU" b="1"/>
              <a:t>World Health Organization </a:t>
            </a:r>
            <a:r>
              <a:rPr lang="en-AU"/>
              <a:t>(WHO, 2021)</a:t>
            </a:r>
          </a:p>
        </p:txBody>
      </p:sp>
      <p:sp>
        <p:nvSpPr>
          <p:cNvPr id="19" name="TextBox 18">
            <a:extLst>
              <a:ext uri="{FF2B5EF4-FFF2-40B4-BE49-F238E27FC236}">
                <a16:creationId xmlns:a16="http://schemas.microsoft.com/office/drawing/2014/main" id="{DA16158E-D0BB-E102-5D75-71146FDE4BCC}"/>
              </a:ext>
            </a:extLst>
          </p:cNvPr>
          <p:cNvSpPr txBox="1"/>
          <p:nvPr/>
        </p:nvSpPr>
        <p:spPr>
          <a:xfrm>
            <a:off x="2497141" y="3289406"/>
            <a:ext cx="1434779" cy="361381"/>
          </a:xfrm>
          <a:prstGeom prst="rect">
            <a:avLst/>
          </a:prstGeom>
          <a:noFill/>
        </p:spPr>
        <p:txBody>
          <a:bodyPr wrap="square">
            <a:spAutoFit/>
          </a:bodyPr>
          <a:lstStyle/>
          <a:p>
            <a:pPr algn="ctr">
              <a:lnSpc>
                <a:spcPct val="150000"/>
              </a:lnSpc>
            </a:pPr>
            <a:r>
              <a:rPr lang="en-AU" sz="1300" b="1">
                <a:solidFill>
                  <a:srgbClr val="E6433D"/>
                </a:solidFill>
              </a:rPr>
              <a:t>+63% increase</a:t>
            </a:r>
          </a:p>
        </p:txBody>
      </p:sp>
      <p:sp>
        <p:nvSpPr>
          <p:cNvPr id="30" name="Rectangle 29">
            <a:extLst>
              <a:ext uri="{FF2B5EF4-FFF2-40B4-BE49-F238E27FC236}">
                <a16:creationId xmlns:a16="http://schemas.microsoft.com/office/drawing/2014/main" id="{680C620F-E260-A815-6704-D07DC396C041}"/>
              </a:ext>
            </a:extLst>
          </p:cNvPr>
          <p:cNvSpPr/>
          <p:nvPr/>
        </p:nvSpPr>
        <p:spPr>
          <a:xfrm>
            <a:off x="2654702" y="3948545"/>
            <a:ext cx="1135902" cy="99753"/>
          </a:xfrm>
          <a:prstGeom prst="rect">
            <a:avLst/>
          </a:prstGeom>
          <a:solidFill>
            <a:srgbClr val="F8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a:extLst>
              <a:ext uri="{FF2B5EF4-FFF2-40B4-BE49-F238E27FC236}">
                <a16:creationId xmlns:a16="http://schemas.microsoft.com/office/drawing/2014/main" id="{A96EA57E-BF7B-2B12-D568-491B8899E79D}"/>
              </a:ext>
            </a:extLst>
          </p:cNvPr>
          <p:cNvGrpSpPr/>
          <p:nvPr/>
        </p:nvGrpSpPr>
        <p:grpSpPr>
          <a:xfrm>
            <a:off x="243140" y="3945146"/>
            <a:ext cx="6132416" cy="1480572"/>
            <a:chOff x="243140" y="3945146"/>
            <a:chExt cx="6132416" cy="1480572"/>
          </a:xfrm>
        </p:grpSpPr>
        <p:grpSp>
          <p:nvGrpSpPr>
            <p:cNvPr id="27" name="Group 26">
              <a:extLst>
                <a:ext uri="{FF2B5EF4-FFF2-40B4-BE49-F238E27FC236}">
                  <a16:creationId xmlns:a16="http://schemas.microsoft.com/office/drawing/2014/main" id="{D693C1BF-FDAF-3C9B-2DAF-666B666500CD}"/>
                </a:ext>
              </a:extLst>
            </p:cNvPr>
            <p:cNvGrpSpPr/>
            <p:nvPr/>
          </p:nvGrpSpPr>
          <p:grpSpPr>
            <a:xfrm>
              <a:off x="243140" y="4426647"/>
              <a:ext cx="6132416" cy="999071"/>
              <a:chOff x="132210" y="4386921"/>
              <a:chExt cx="6132416" cy="999071"/>
            </a:xfrm>
          </p:grpSpPr>
          <p:pic>
            <p:nvPicPr>
              <p:cNvPr id="23" name="Picture 22">
                <a:extLst>
                  <a:ext uri="{FF2B5EF4-FFF2-40B4-BE49-F238E27FC236}">
                    <a16:creationId xmlns:a16="http://schemas.microsoft.com/office/drawing/2014/main" id="{E3693C2B-4998-4C80-A799-908EDCE2BE27}"/>
                  </a:ext>
                </a:extLst>
              </p:cNvPr>
              <p:cNvPicPr>
                <a:picLocks noChangeAspect="1"/>
              </p:cNvPicPr>
              <p:nvPr/>
            </p:nvPicPr>
            <p:blipFill>
              <a:blip r:embed="rId7"/>
              <a:srcRect t="28018" r="19053"/>
              <a:stretch/>
            </p:blipFill>
            <p:spPr>
              <a:xfrm>
                <a:off x="132210" y="4386921"/>
                <a:ext cx="5096496" cy="972016"/>
              </a:xfrm>
              <a:prstGeom prst="rect">
                <a:avLst/>
              </a:prstGeom>
            </p:spPr>
          </p:pic>
          <p:sp>
            <p:nvSpPr>
              <p:cNvPr id="24" name="&quot;Not Allowed&quot; Symbol 23">
                <a:extLst>
                  <a:ext uri="{FF2B5EF4-FFF2-40B4-BE49-F238E27FC236}">
                    <a16:creationId xmlns:a16="http://schemas.microsoft.com/office/drawing/2014/main" id="{2CE52FC0-22E5-EC3D-6D7F-44DDBF908AAF}"/>
                  </a:ext>
                </a:extLst>
              </p:cNvPr>
              <p:cNvSpPr/>
              <p:nvPr/>
            </p:nvSpPr>
            <p:spPr>
              <a:xfrm>
                <a:off x="5272580" y="4403547"/>
                <a:ext cx="549315" cy="549315"/>
              </a:xfrm>
              <a:prstGeom prst="noSmoking">
                <a:avLst/>
              </a:prstGeom>
              <a:solidFill>
                <a:srgbClr val="E643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TextBox 24">
                <a:extLst>
                  <a:ext uri="{FF2B5EF4-FFF2-40B4-BE49-F238E27FC236}">
                    <a16:creationId xmlns:a16="http://schemas.microsoft.com/office/drawing/2014/main" id="{42C5E80F-B4EE-0514-AE2C-92AC0AAD2197}"/>
                  </a:ext>
                </a:extLst>
              </p:cNvPr>
              <p:cNvSpPr txBox="1"/>
              <p:nvPr/>
            </p:nvSpPr>
            <p:spPr>
              <a:xfrm>
                <a:off x="4829847" y="5034934"/>
                <a:ext cx="1434779" cy="351058"/>
              </a:xfrm>
              <a:prstGeom prst="rect">
                <a:avLst/>
              </a:prstGeom>
              <a:noFill/>
            </p:spPr>
            <p:txBody>
              <a:bodyPr wrap="square">
                <a:spAutoFit/>
              </a:bodyPr>
              <a:lstStyle/>
              <a:p>
                <a:pPr algn="ctr">
                  <a:lnSpc>
                    <a:spcPct val="150000"/>
                  </a:lnSpc>
                </a:pPr>
                <a:r>
                  <a:rPr lang="en-AU" sz="1250" b="1">
                    <a:solidFill>
                      <a:srgbClr val="E6433D"/>
                    </a:solidFill>
                  </a:rPr>
                  <a:t>Access Barriers</a:t>
                </a:r>
              </a:p>
            </p:txBody>
          </p:sp>
        </p:grpSp>
        <p:sp>
          <p:nvSpPr>
            <p:cNvPr id="31" name="TextBox 30">
              <a:extLst>
                <a:ext uri="{FF2B5EF4-FFF2-40B4-BE49-F238E27FC236}">
                  <a16:creationId xmlns:a16="http://schemas.microsoft.com/office/drawing/2014/main" id="{15B3514F-96F6-516C-603E-7BC916BE2F3D}"/>
                </a:ext>
              </a:extLst>
            </p:cNvPr>
            <p:cNvSpPr txBox="1"/>
            <p:nvPr/>
          </p:nvSpPr>
          <p:spPr>
            <a:xfrm>
              <a:off x="1799782" y="3945146"/>
              <a:ext cx="3019132" cy="423449"/>
            </a:xfrm>
            <a:prstGeom prst="rect">
              <a:avLst/>
            </a:prstGeom>
            <a:noFill/>
          </p:spPr>
          <p:txBody>
            <a:bodyPr wrap="square">
              <a:spAutoFit/>
            </a:bodyPr>
            <a:lstStyle/>
            <a:p>
              <a:pPr algn="ctr">
                <a:lnSpc>
                  <a:spcPct val="150000"/>
                </a:lnSpc>
              </a:pPr>
              <a:r>
                <a:rPr lang="en-AU" sz="1600" b="1">
                  <a:solidFill>
                    <a:srgbClr val="E6433D"/>
                  </a:solidFill>
                </a:rPr>
                <a:t>Digital Accessibility Challenge</a:t>
              </a:r>
            </a:p>
          </p:txBody>
        </p:sp>
      </p:grpSp>
    </p:spTree>
    <p:extLst>
      <p:ext uri="{BB962C8B-B14F-4D97-AF65-F5344CB8AC3E}">
        <p14:creationId xmlns:p14="http://schemas.microsoft.com/office/powerpoint/2010/main" val="39880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1250"/>
                            </p:stCondLst>
                            <p:childTnLst>
                              <p:par>
                                <p:cTn id="9" presetID="1" presetClass="mediacall" presetSubtype="0" fill="hold" nodeType="afterEffect">
                                  <p:stCondLst>
                                    <p:cond delay="0"/>
                                  </p:stCondLst>
                                  <p:childTnLst>
                                    <p:cmd type="call" cmd="playFrom(0.0)">
                                      <p:cBhvr>
                                        <p:cTn id="10" dur="10549" fill="hold"/>
                                        <p:tgtEl>
                                          <p:spTgt spid="20"/>
                                        </p:tgtEl>
                                      </p:cBhvr>
                                    </p:cmd>
                                  </p:childTnLst>
                                </p:cTn>
                              </p:par>
                              <p:par>
                                <p:cTn id="11" presetID="22" presetClass="entr" presetSubtype="4" fill="hold" nodeType="withEffect">
                                  <p:stCondLst>
                                    <p:cond delay="75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par>
                                <p:cTn id="14" presetID="22" presetClass="entr" presetSubtype="8" fill="hold" grpId="0"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nodeType="withEffect">
                                  <p:stCondLst>
                                    <p:cond delay="275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4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repeatCount="indefinite" fill="hold" display="0">
                  <p:stCondLst>
                    <p:cond delay="indefinite"/>
                  </p:stCondLst>
                </p:cTn>
                <p:tgtEl>
                  <p:spTgt spid="20"/>
                </p:tgtEl>
              </p:cMediaNode>
            </p:video>
            <p:seq concurrent="1" nextAc="seek">
              <p:cTn id="21" restart="whenNotActive" fill="hold" evtFilter="cancelBubble" nodeType="interactiveSeq">
                <p:stCondLst>
                  <p:cond evt="onClick" delay="0">
                    <p:tgtEl>
                      <p:spTgt spid="20"/>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0"/>
                                        </p:tgtEl>
                                      </p:cBhvr>
                                    </p:cmd>
                                  </p:childTnLst>
                                </p:cTn>
                              </p:par>
                            </p:childTnLst>
                          </p:cTn>
                        </p:par>
                      </p:childTnLst>
                    </p:cTn>
                  </p:par>
                </p:childTnLst>
              </p:cTn>
              <p:nextCondLst>
                <p:cond evt="onClick" delay="0">
                  <p:tgtEl>
                    <p:spTgt spid="20"/>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9482A-6F1D-A407-5D3E-3CD11B7C081B}"/>
            </a:ext>
          </a:extLst>
        </p:cNvPr>
        <p:cNvGrpSpPr/>
        <p:nvPr/>
      </p:nvGrpSpPr>
      <p:grpSpPr>
        <a:xfrm>
          <a:off x="0" y="0"/>
          <a:ext cx="0" cy="0"/>
          <a:chOff x="0" y="0"/>
          <a:chExt cx="0" cy="0"/>
        </a:xfrm>
      </p:grpSpPr>
      <p:grpSp>
        <p:nvGrpSpPr>
          <p:cNvPr id="33" name="Google Shape;1049;p32">
            <a:extLst>
              <a:ext uri="{FF2B5EF4-FFF2-40B4-BE49-F238E27FC236}">
                <a16:creationId xmlns:a16="http://schemas.microsoft.com/office/drawing/2014/main" id="{EC39D8BC-B978-DF32-D1AF-6F35F152C6E0}"/>
              </a:ext>
            </a:extLst>
          </p:cNvPr>
          <p:cNvGrpSpPr/>
          <p:nvPr/>
        </p:nvGrpSpPr>
        <p:grpSpPr>
          <a:xfrm>
            <a:off x="178419" y="1587774"/>
            <a:ext cx="6348842" cy="4848792"/>
            <a:chOff x="331764" y="414153"/>
            <a:chExt cx="6923306" cy="5019697"/>
          </a:xfrm>
        </p:grpSpPr>
        <p:sp>
          <p:nvSpPr>
            <p:cNvPr id="34" name="Google Shape;1050;p32">
              <a:extLst>
                <a:ext uri="{FF2B5EF4-FFF2-40B4-BE49-F238E27FC236}">
                  <a16:creationId xmlns:a16="http://schemas.microsoft.com/office/drawing/2014/main" id="{BE4906BD-C87A-7BDD-5611-7739D9B800A5}"/>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93C6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051;p32">
              <a:extLst>
                <a:ext uri="{FF2B5EF4-FFF2-40B4-BE49-F238E27FC236}">
                  <a16:creationId xmlns:a16="http://schemas.microsoft.com/office/drawing/2014/main" id="{DB955193-42F3-E7DE-0F77-D0CAB6CBD874}"/>
                </a:ext>
              </a:extLst>
            </p:cNvPr>
            <p:cNvSpPr/>
            <p:nvPr/>
          </p:nvSpPr>
          <p:spPr>
            <a:xfrm>
              <a:off x="331764" y="414153"/>
              <a:ext cx="692330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93C6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053;p32">
              <a:extLst>
                <a:ext uri="{FF2B5EF4-FFF2-40B4-BE49-F238E27FC236}">
                  <a16:creationId xmlns:a16="http://schemas.microsoft.com/office/drawing/2014/main" id="{486341EF-E254-B5B4-47BA-0354980C8C3A}"/>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93C6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Slide Number Placeholder 2">
            <a:extLst>
              <a:ext uri="{FF2B5EF4-FFF2-40B4-BE49-F238E27FC236}">
                <a16:creationId xmlns:a16="http://schemas.microsoft.com/office/drawing/2014/main" id="{978F348A-CF8E-A599-445B-296F05222399}"/>
              </a:ext>
            </a:extLst>
          </p:cNvPr>
          <p:cNvSpPr>
            <a:spLocks noGrp="1"/>
          </p:cNvSpPr>
          <p:nvPr>
            <p:ph type="sldNum" sz="quarter" idx="12"/>
          </p:nvPr>
        </p:nvSpPr>
        <p:spPr/>
        <p:txBody>
          <a:bodyPr/>
          <a:lstStyle/>
          <a:p>
            <a:fld id="{96E69268-9C8B-4EBF-A9EE-DC5DC2D48DC3}" type="slidenum">
              <a:rPr lang="en-US" smtClean="0"/>
              <a:pPr/>
              <a:t>4</a:t>
            </a:fld>
            <a:endParaRPr lang="en-US"/>
          </a:p>
        </p:txBody>
      </p:sp>
      <p:sp>
        <p:nvSpPr>
          <p:cNvPr id="7" name="Title 1">
            <a:extLst>
              <a:ext uri="{FF2B5EF4-FFF2-40B4-BE49-F238E27FC236}">
                <a16:creationId xmlns:a16="http://schemas.microsoft.com/office/drawing/2014/main" id="{D2EB23B4-3005-E69A-D926-8E00A132709B}"/>
              </a:ext>
            </a:extLst>
          </p:cNvPr>
          <p:cNvSpPr>
            <a:spLocks noGrp="1"/>
          </p:cNvSpPr>
          <p:nvPr>
            <p:ph type="title"/>
          </p:nvPr>
        </p:nvSpPr>
        <p:spPr>
          <a:xfrm>
            <a:off x="1582037" y="274640"/>
            <a:ext cx="9027926"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PROJECT IMPACTS </a:t>
            </a:r>
          </a:p>
        </p:txBody>
      </p:sp>
      <p:pic>
        <p:nvPicPr>
          <p:cNvPr id="22" name="Picture 21" descr="A person with a hand gesture&#10;&#10;AI-generated content may be incorrect.">
            <a:extLst>
              <a:ext uri="{FF2B5EF4-FFF2-40B4-BE49-F238E27FC236}">
                <a16:creationId xmlns:a16="http://schemas.microsoft.com/office/drawing/2014/main" id="{3B8AC056-7E17-D1E6-028F-FAC68A72A3B3}"/>
              </a:ext>
            </a:extLst>
          </p:cNvPr>
          <p:cNvPicPr>
            <a:picLocks noChangeAspect="1"/>
          </p:cNvPicPr>
          <p:nvPr/>
        </p:nvPicPr>
        <p:blipFill>
          <a:blip r:embed="rId3">
            <a:extLst>
              <a:ext uri="{28A0092B-C50C-407E-A947-70E740481C1C}">
                <a14:useLocalDpi xmlns:a14="http://schemas.microsoft.com/office/drawing/2010/main" val="0"/>
              </a:ext>
            </a:extLst>
          </a:blip>
          <a:srcRect t="2672"/>
          <a:stretch/>
        </p:blipFill>
        <p:spPr>
          <a:xfrm>
            <a:off x="285438" y="1909425"/>
            <a:ext cx="6116407" cy="3665061"/>
          </a:xfrm>
          <a:prstGeom prst="rect">
            <a:avLst/>
          </a:prstGeom>
        </p:spPr>
      </p:pic>
      <p:pic>
        <p:nvPicPr>
          <p:cNvPr id="38" name="Google Shape;1073;p34" title="google.png">
            <a:extLst>
              <a:ext uri="{FF2B5EF4-FFF2-40B4-BE49-F238E27FC236}">
                <a16:creationId xmlns:a16="http://schemas.microsoft.com/office/drawing/2014/main" id="{3A3667BA-86C1-4E9A-6250-0413D5803109}"/>
              </a:ext>
            </a:extLst>
          </p:cNvPr>
          <p:cNvPicPr preferRelativeResize="0"/>
          <p:nvPr/>
        </p:nvPicPr>
        <p:blipFill rotWithShape="1">
          <a:blip r:embed="rId4">
            <a:alphaModFix/>
          </a:blip>
          <a:srcRect l="2462" t="11467" b="12294"/>
          <a:stretch/>
        </p:blipFill>
        <p:spPr>
          <a:xfrm>
            <a:off x="285438" y="2082656"/>
            <a:ext cx="6116407" cy="3491830"/>
          </a:xfrm>
          <a:prstGeom prst="rect">
            <a:avLst/>
          </a:prstGeom>
          <a:noFill/>
          <a:ln>
            <a:noFill/>
          </a:ln>
        </p:spPr>
      </p:pic>
      <p:pic>
        <p:nvPicPr>
          <p:cNvPr id="3074" name="Picture 2" descr="How to Unflip or Unmirror Photos on iPhone and Mac">
            <a:extLst>
              <a:ext uri="{FF2B5EF4-FFF2-40B4-BE49-F238E27FC236}">
                <a16:creationId xmlns:a16="http://schemas.microsoft.com/office/drawing/2014/main" id="{CCCFB0A6-E5E4-18FA-8754-979B683F56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578" t="9180" r="23512" b="10334"/>
          <a:stretch/>
        </p:blipFill>
        <p:spPr bwMode="auto">
          <a:xfrm flipH="1">
            <a:off x="3249100" y="1666813"/>
            <a:ext cx="189082" cy="1828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2" name="Hộp Văn bản 5">
            <a:extLst>
              <a:ext uri="{FF2B5EF4-FFF2-40B4-BE49-F238E27FC236}">
                <a16:creationId xmlns:a16="http://schemas.microsoft.com/office/drawing/2014/main" id="{A9E9E510-6E2B-71F7-B708-B7D47E0D3769}"/>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sp>
        <p:nvSpPr>
          <p:cNvPr id="53" name="TextBox 52">
            <a:extLst>
              <a:ext uri="{FF2B5EF4-FFF2-40B4-BE49-F238E27FC236}">
                <a16:creationId xmlns:a16="http://schemas.microsoft.com/office/drawing/2014/main" id="{42B53E8F-9315-7A35-BE82-4743DCC77CDE}"/>
              </a:ext>
            </a:extLst>
          </p:cNvPr>
          <p:cNvSpPr txBox="1"/>
          <p:nvPr/>
        </p:nvSpPr>
        <p:spPr>
          <a:xfrm>
            <a:off x="179773" y="984190"/>
            <a:ext cx="3621697" cy="461665"/>
          </a:xfrm>
          <a:prstGeom prst="rect">
            <a:avLst/>
          </a:prstGeom>
          <a:noFill/>
        </p:spPr>
        <p:txBody>
          <a:bodyPr wrap="none" rtlCol="0">
            <a:spAutoFit/>
          </a:bodyPr>
          <a:lstStyle/>
          <a:p>
            <a:r>
              <a:rPr lang="en-AU" sz="2400"/>
              <a:t>📷 </a:t>
            </a:r>
            <a:r>
              <a:rPr lang="en-AU" sz="2400">
                <a:solidFill>
                  <a:srgbClr val="FF0000"/>
                </a:solidFill>
              </a:rPr>
              <a:t>Webcam</a:t>
            </a:r>
            <a:r>
              <a:rPr lang="en-AU" sz="2400"/>
              <a:t> is all you need</a:t>
            </a:r>
          </a:p>
        </p:txBody>
      </p:sp>
      <p:cxnSp>
        <p:nvCxnSpPr>
          <p:cNvPr id="55" name="Straight Arrow Connector 54">
            <a:extLst>
              <a:ext uri="{FF2B5EF4-FFF2-40B4-BE49-F238E27FC236}">
                <a16:creationId xmlns:a16="http://schemas.microsoft.com/office/drawing/2014/main" id="{05EB1DBF-06AD-5A2B-C755-CEC4F3690470}"/>
              </a:ext>
            </a:extLst>
          </p:cNvPr>
          <p:cNvCxnSpPr>
            <a:cxnSpLocks/>
          </p:cNvCxnSpPr>
          <p:nvPr/>
        </p:nvCxnSpPr>
        <p:spPr>
          <a:xfrm>
            <a:off x="1793201" y="1416671"/>
            <a:ext cx="1280160" cy="27382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0C90E24-9C7A-4FC9-43C4-9AFE83A24463}"/>
              </a:ext>
            </a:extLst>
          </p:cNvPr>
          <p:cNvSpPr txBox="1"/>
          <p:nvPr/>
        </p:nvSpPr>
        <p:spPr>
          <a:xfrm>
            <a:off x="6577584" y="1014905"/>
            <a:ext cx="5453887" cy="4430444"/>
          </a:xfrm>
          <a:prstGeom prst="rect">
            <a:avLst/>
          </a:prstGeom>
          <a:noFill/>
        </p:spPr>
        <p:txBody>
          <a:bodyPr wrap="square">
            <a:spAutoFit/>
          </a:bodyPr>
          <a:lstStyle/>
          <a:p>
            <a:pPr marL="457200" indent="-339725" algn="just">
              <a:lnSpc>
                <a:spcPct val="150000"/>
              </a:lnSpc>
              <a:spcAft>
                <a:spcPts val="600"/>
              </a:spcAft>
              <a:buFont typeface="+mj-lt"/>
              <a:buAutoNum type="arabicPeriod"/>
            </a:pPr>
            <a:r>
              <a:rPr lang="en-AU" sz="2000" b="1" dirty="0"/>
              <a:t>Promote Accessibility</a:t>
            </a:r>
            <a:r>
              <a:rPr lang="en-AU" sz="2000" dirty="0"/>
              <a:t>: No need for specialized hardware - uses any webcam. 🔓</a:t>
            </a:r>
          </a:p>
          <a:p>
            <a:pPr marL="457200" indent="-339725" algn="just">
              <a:lnSpc>
                <a:spcPct val="150000"/>
              </a:lnSpc>
              <a:spcAft>
                <a:spcPts val="600"/>
              </a:spcAft>
              <a:buFont typeface="+mj-lt"/>
              <a:buAutoNum type="arabicPeriod"/>
            </a:pPr>
            <a:r>
              <a:rPr lang="en-AU" sz="2000" b="1" dirty="0"/>
              <a:t>Enhance Communication</a:t>
            </a:r>
            <a:r>
              <a:rPr lang="en-AU" sz="2000" dirty="0"/>
              <a:t>: Real-time captions for virtual meetings (e.g., Google Meet), education, work, and social settings. 💬</a:t>
            </a:r>
          </a:p>
          <a:p>
            <a:pPr marL="457200" indent="-339725" algn="just">
              <a:lnSpc>
                <a:spcPct val="150000"/>
              </a:lnSpc>
              <a:spcAft>
                <a:spcPts val="600"/>
              </a:spcAft>
              <a:buFont typeface="+mj-lt"/>
              <a:buAutoNum type="arabicPeriod"/>
            </a:pPr>
            <a:r>
              <a:rPr lang="en-AU" sz="2000" b="1" dirty="0"/>
              <a:t>Beyond Fingerspelling</a:t>
            </a:r>
            <a:r>
              <a:rPr lang="en-AU" sz="2000" dirty="0"/>
              <a:t>: </a:t>
            </a:r>
            <a:r>
              <a:rPr lang="en-GB" sz="2000" dirty="0">
                <a:effectLst/>
              </a:rPr>
              <a:t>Capture true essence of Sign Language communication</a:t>
            </a:r>
            <a:r>
              <a:rPr lang="en-AU" sz="2000" dirty="0">
                <a:effectLst/>
              </a:rPr>
              <a:t>. </a:t>
            </a:r>
            <a:r>
              <a:rPr lang="en-AU" sz="2000" dirty="0"/>
              <a:t>👐</a:t>
            </a:r>
          </a:p>
          <a:p>
            <a:pPr marL="457200" indent="-339725" algn="just">
              <a:lnSpc>
                <a:spcPct val="150000"/>
              </a:lnSpc>
              <a:spcAft>
                <a:spcPts val="600"/>
              </a:spcAft>
              <a:buFont typeface="+mj-lt"/>
              <a:buAutoNum type="arabicPeriod"/>
            </a:pPr>
            <a:r>
              <a:rPr lang="en-AU" sz="2000" b="1" dirty="0"/>
              <a:t>Social Good</a:t>
            </a:r>
            <a:r>
              <a:rPr lang="en-AU" sz="2000" dirty="0"/>
              <a:t>: Reduce isolation, foster inclusion for the deaf community. 🌍</a:t>
            </a:r>
          </a:p>
        </p:txBody>
      </p:sp>
      <p:grpSp>
        <p:nvGrpSpPr>
          <p:cNvPr id="3076" name="Group 3075">
            <a:extLst>
              <a:ext uri="{FF2B5EF4-FFF2-40B4-BE49-F238E27FC236}">
                <a16:creationId xmlns:a16="http://schemas.microsoft.com/office/drawing/2014/main" id="{DCA5A54B-5A76-C8A7-7809-7866EA0DAA24}"/>
              </a:ext>
            </a:extLst>
          </p:cNvPr>
          <p:cNvGrpSpPr/>
          <p:nvPr/>
        </p:nvGrpSpPr>
        <p:grpSpPr>
          <a:xfrm>
            <a:off x="7358834" y="5571997"/>
            <a:ext cx="3928838" cy="784177"/>
            <a:chOff x="7475608" y="5574485"/>
            <a:chExt cx="3928838" cy="784177"/>
          </a:xfrm>
        </p:grpSpPr>
        <p:pic>
          <p:nvPicPr>
            <p:cNvPr id="62" name="Graphic 61" descr="Badge Tick with solid fill">
              <a:extLst>
                <a:ext uri="{FF2B5EF4-FFF2-40B4-BE49-F238E27FC236}">
                  <a16:creationId xmlns:a16="http://schemas.microsoft.com/office/drawing/2014/main" id="{DDE38D6F-9E55-F610-49A5-CE57687D8C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75608" y="5574485"/>
              <a:ext cx="784177" cy="784177"/>
            </a:xfrm>
            <a:prstGeom prst="rect">
              <a:avLst/>
            </a:prstGeom>
          </p:spPr>
        </p:pic>
        <p:sp>
          <p:nvSpPr>
            <p:cNvPr id="3073" name="TextBox 3072">
              <a:extLst>
                <a:ext uri="{FF2B5EF4-FFF2-40B4-BE49-F238E27FC236}">
                  <a16:creationId xmlns:a16="http://schemas.microsoft.com/office/drawing/2014/main" id="{A596A7A7-0EA7-CF9A-1F8C-F2596D6D4FD7}"/>
                </a:ext>
              </a:extLst>
            </p:cNvPr>
            <p:cNvSpPr txBox="1"/>
            <p:nvPr/>
          </p:nvSpPr>
          <p:spPr>
            <a:xfrm>
              <a:off x="8259785" y="5735741"/>
              <a:ext cx="3144661" cy="461665"/>
            </a:xfrm>
            <a:prstGeom prst="rect">
              <a:avLst/>
            </a:prstGeom>
            <a:noFill/>
          </p:spPr>
          <p:txBody>
            <a:bodyPr wrap="square">
              <a:spAutoFit/>
            </a:bodyPr>
            <a:lstStyle/>
            <a:p>
              <a:r>
                <a:rPr lang="en-AU" sz="2400" b="1">
                  <a:solidFill>
                    <a:srgbClr val="00B050"/>
                  </a:solidFill>
                </a:rPr>
                <a:t>DEAF EMPOWERMENT</a:t>
              </a:r>
            </a:p>
          </p:txBody>
        </p:sp>
      </p:grpSp>
      <p:sp>
        <p:nvSpPr>
          <p:cNvPr id="2" name="Oval 1">
            <a:extLst>
              <a:ext uri="{FF2B5EF4-FFF2-40B4-BE49-F238E27FC236}">
                <a16:creationId xmlns:a16="http://schemas.microsoft.com/office/drawing/2014/main" id="{6B4A3DFB-DBF8-94FC-C226-192BCAF2E1EA}"/>
              </a:ext>
            </a:extLst>
          </p:cNvPr>
          <p:cNvSpPr/>
          <p:nvPr/>
        </p:nvSpPr>
        <p:spPr>
          <a:xfrm>
            <a:off x="3560800" y="1708011"/>
            <a:ext cx="86786" cy="8678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Hộp Văn bản 7">
            <a:extLst>
              <a:ext uri="{FF2B5EF4-FFF2-40B4-BE49-F238E27FC236}">
                <a16:creationId xmlns:a16="http://schemas.microsoft.com/office/drawing/2014/main" id="{DA22DD6B-BB63-8275-9F5E-A9A5C68802F9}"/>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https://github.com/18520339/islr-mlops</a:t>
            </a:r>
            <a:endParaRPr lang="en-US" sz="1400" b="1" dirty="0">
              <a:solidFill>
                <a:schemeClr val="accent6">
                  <a:lumMod val="75000"/>
                </a:schemeClr>
              </a:solidFill>
            </a:endParaRPr>
          </a:p>
        </p:txBody>
      </p:sp>
    </p:spTree>
    <p:extLst>
      <p:ext uri="{BB962C8B-B14F-4D97-AF65-F5344CB8AC3E}">
        <p14:creationId xmlns:p14="http://schemas.microsoft.com/office/powerpoint/2010/main" val="18455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wipe(left)">
                                      <p:cBhvr>
                                        <p:cTn id="7" dur="500"/>
                                        <p:tgtEl>
                                          <p:spTgt spid="5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9">
                                            <p:txEl>
                                              <p:pRg st="1" end="1"/>
                                            </p:txEl>
                                          </p:spTgt>
                                        </p:tgtEl>
                                        <p:attrNameLst>
                                          <p:attrName>style.visibility</p:attrName>
                                        </p:attrNameLst>
                                      </p:cBhvr>
                                      <p:to>
                                        <p:strVal val="visible"/>
                                      </p:to>
                                    </p:set>
                                    <p:animEffect transition="in" filter="wipe(left)">
                                      <p:cBhvr>
                                        <p:cTn id="20" dur="500"/>
                                        <p:tgtEl>
                                          <p:spTgt spid="59">
                                            <p:txEl>
                                              <p:pRg st="1" end="1"/>
                                            </p:txEl>
                                          </p:spTgt>
                                        </p:tgtEl>
                                      </p:cBhvr>
                                    </p:animEffect>
                                  </p:childTnLst>
                                </p:cTn>
                              </p:par>
                            </p:childTnLst>
                          </p:cTn>
                        </p:par>
                        <p:par>
                          <p:cTn id="21" fill="hold">
                            <p:stCondLst>
                              <p:cond delay="500"/>
                            </p:stCondLst>
                            <p:childTnLst>
                              <p:par>
                                <p:cTn id="22" presetID="4" presetClass="entr" presetSubtype="32" fill="hold" nodeType="afterEffect">
                                  <p:stCondLst>
                                    <p:cond delay="250"/>
                                  </p:stCondLst>
                                  <p:childTnLst>
                                    <p:set>
                                      <p:cBhvr>
                                        <p:cTn id="23" dur="1" fill="hold">
                                          <p:stCondLst>
                                            <p:cond delay="0"/>
                                          </p:stCondLst>
                                        </p:cTn>
                                        <p:tgtEl>
                                          <p:spTgt spid="38"/>
                                        </p:tgtEl>
                                        <p:attrNameLst>
                                          <p:attrName>style.visibility</p:attrName>
                                        </p:attrNameLst>
                                      </p:cBhvr>
                                      <p:to>
                                        <p:strVal val="visible"/>
                                      </p:to>
                                    </p:set>
                                    <p:animEffect transition="in" filter="box(ou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9">
                                            <p:txEl>
                                              <p:pRg st="2" end="2"/>
                                            </p:txEl>
                                          </p:spTgt>
                                        </p:tgtEl>
                                        <p:attrNameLst>
                                          <p:attrName>style.visibility</p:attrName>
                                        </p:attrNameLst>
                                      </p:cBhvr>
                                      <p:to>
                                        <p:strVal val="visible"/>
                                      </p:to>
                                    </p:set>
                                    <p:animEffect transition="in" filter="wipe(left)">
                                      <p:cBhvr>
                                        <p:cTn id="29" dur="500"/>
                                        <p:tgtEl>
                                          <p:spTgt spid="5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9">
                                            <p:txEl>
                                              <p:pRg st="3" end="3"/>
                                            </p:txEl>
                                          </p:spTgt>
                                        </p:tgtEl>
                                        <p:attrNameLst>
                                          <p:attrName>style.visibility</p:attrName>
                                        </p:attrNameLst>
                                      </p:cBhvr>
                                      <p:to>
                                        <p:strVal val="visible"/>
                                      </p:to>
                                    </p:set>
                                    <p:animEffect transition="in" filter="wipe(left)">
                                      <p:cBhvr>
                                        <p:cTn id="34" dur="500"/>
                                        <p:tgtEl>
                                          <p:spTgt spid="59">
                                            <p:txEl>
                                              <p:pRg st="3" end="3"/>
                                            </p:txEl>
                                          </p:spTgt>
                                        </p:tgtEl>
                                      </p:cBhvr>
                                    </p:animEffect>
                                  </p:childTnLst>
                                </p:cTn>
                              </p:par>
                            </p:childTnLst>
                          </p:cTn>
                        </p:par>
                        <p:par>
                          <p:cTn id="35" fill="hold">
                            <p:stCondLst>
                              <p:cond delay="500"/>
                            </p:stCondLst>
                            <p:childTnLst>
                              <p:par>
                                <p:cTn id="36" presetID="2" presetClass="entr" presetSubtype="1" fill="hold" nodeType="afterEffect">
                                  <p:stCondLst>
                                    <p:cond delay="500"/>
                                  </p:stCondLst>
                                  <p:childTnLst>
                                    <p:set>
                                      <p:cBhvr>
                                        <p:cTn id="37" dur="1" fill="hold">
                                          <p:stCondLst>
                                            <p:cond delay="0"/>
                                          </p:stCondLst>
                                        </p:cTn>
                                        <p:tgtEl>
                                          <p:spTgt spid="3076"/>
                                        </p:tgtEl>
                                        <p:attrNameLst>
                                          <p:attrName>style.visibility</p:attrName>
                                        </p:attrNameLst>
                                      </p:cBhvr>
                                      <p:to>
                                        <p:strVal val="visible"/>
                                      </p:to>
                                    </p:set>
                                    <p:anim calcmode="lin" valueType="num">
                                      <p:cBhvr additive="base">
                                        <p:cTn id="38" dur="250" fill="hold"/>
                                        <p:tgtEl>
                                          <p:spTgt spid="3076"/>
                                        </p:tgtEl>
                                        <p:attrNameLst>
                                          <p:attrName>ppt_x</p:attrName>
                                        </p:attrNameLst>
                                      </p:cBhvr>
                                      <p:tavLst>
                                        <p:tav tm="0">
                                          <p:val>
                                            <p:strVal val="#ppt_x"/>
                                          </p:val>
                                        </p:tav>
                                        <p:tav tm="100000">
                                          <p:val>
                                            <p:strVal val="#ppt_x"/>
                                          </p:val>
                                        </p:tav>
                                      </p:tavLst>
                                    </p:anim>
                                    <p:anim calcmode="lin" valueType="num">
                                      <p:cBhvr additive="base">
                                        <p:cTn id="39" dur="250" fill="hold"/>
                                        <p:tgtEl>
                                          <p:spTgt spid="30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95F67-A57A-4DCB-2E82-03DD46863C8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2DC4D-DDFF-9EB3-FA50-2394D9642303}"/>
              </a:ext>
            </a:extLst>
          </p:cNvPr>
          <p:cNvSpPr>
            <a:spLocks noGrp="1"/>
          </p:cNvSpPr>
          <p:nvPr>
            <p:ph type="sldNum" sz="quarter" idx="12"/>
          </p:nvPr>
        </p:nvSpPr>
        <p:spPr/>
        <p:txBody>
          <a:bodyPr/>
          <a:lstStyle/>
          <a:p>
            <a:fld id="{96E69268-9C8B-4EBF-A9EE-DC5DC2D48DC3}" type="slidenum">
              <a:rPr lang="en-US" smtClean="0"/>
              <a:pPr/>
              <a:t>5</a:t>
            </a:fld>
            <a:endParaRPr lang="en-US"/>
          </a:p>
        </p:txBody>
      </p:sp>
      <p:sp>
        <p:nvSpPr>
          <p:cNvPr id="7" name="Title 1">
            <a:extLst>
              <a:ext uri="{FF2B5EF4-FFF2-40B4-BE49-F238E27FC236}">
                <a16:creationId xmlns:a16="http://schemas.microsoft.com/office/drawing/2014/main" id="{6966590B-E0BF-F9CE-5FB8-281ACE7E29D5}"/>
              </a:ext>
            </a:extLst>
          </p:cNvPr>
          <p:cNvSpPr>
            <a:spLocks noGrp="1"/>
          </p:cNvSpPr>
          <p:nvPr>
            <p:ph type="title"/>
          </p:nvPr>
        </p:nvSpPr>
        <p:spPr>
          <a:xfrm>
            <a:off x="-1" y="274640"/>
            <a:ext cx="4983173"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RELATED WORKS</a:t>
            </a:r>
          </a:p>
        </p:txBody>
      </p:sp>
      <p:sp>
        <p:nvSpPr>
          <p:cNvPr id="2" name="Hộp Văn bản 5">
            <a:extLst>
              <a:ext uri="{FF2B5EF4-FFF2-40B4-BE49-F238E27FC236}">
                <a16:creationId xmlns:a16="http://schemas.microsoft.com/office/drawing/2014/main" id="{16720941-BE4C-04C6-4355-3A0B6DD12046}"/>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sp>
        <p:nvSpPr>
          <p:cNvPr id="5" name="Hộp Văn bản 7">
            <a:extLst>
              <a:ext uri="{FF2B5EF4-FFF2-40B4-BE49-F238E27FC236}">
                <a16:creationId xmlns:a16="http://schemas.microsoft.com/office/drawing/2014/main" id="{1D5EA914-1FC7-76B4-BFE1-0ACCE4AA6BBE}"/>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https://github.com/HengkyUTS/SyntaxSquad</a:t>
            </a:r>
          </a:p>
        </p:txBody>
      </p:sp>
      <p:pic>
        <p:nvPicPr>
          <p:cNvPr id="8" name="Picture 7">
            <a:extLst>
              <a:ext uri="{FF2B5EF4-FFF2-40B4-BE49-F238E27FC236}">
                <a16:creationId xmlns:a16="http://schemas.microsoft.com/office/drawing/2014/main" id="{37EDA855-6F98-CB4C-F501-39F43CD21488}"/>
              </a:ext>
            </a:extLst>
          </p:cNvPr>
          <p:cNvPicPr>
            <a:picLocks noChangeAspect="1"/>
          </p:cNvPicPr>
          <p:nvPr/>
        </p:nvPicPr>
        <p:blipFill>
          <a:blip r:embed="rId3"/>
          <a:srcRect r="13883"/>
          <a:stretch>
            <a:fillRect/>
          </a:stretch>
        </p:blipFill>
        <p:spPr>
          <a:xfrm>
            <a:off x="2381122" y="1537851"/>
            <a:ext cx="6869257" cy="5320149"/>
          </a:xfrm>
          <a:prstGeom prst="rect">
            <a:avLst/>
          </a:prstGeom>
        </p:spPr>
      </p:pic>
      <p:pic>
        <p:nvPicPr>
          <p:cNvPr id="26" name="Picture 25">
            <a:extLst>
              <a:ext uri="{FF2B5EF4-FFF2-40B4-BE49-F238E27FC236}">
                <a16:creationId xmlns:a16="http://schemas.microsoft.com/office/drawing/2014/main" id="{B7713F81-4F24-BC42-BBEA-417539BB8B4E}"/>
              </a:ext>
            </a:extLst>
          </p:cNvPr>
          <p:cNvPicPr>
            <a:picLocks noChangeAspect="1"/>
          </p:cNvPicPr>
          <p:nvPr/>
        </p:nvPicPr>
        <p:blipFill>
          <a:blip r:embed="rId4"/>
          <a:stretch>
            <a:fillRect/>
          </a:stretch>
        </p:blipFill>
        <p:spPr>
          <a:xfrm>
            <a:off x="42959" y="1116417"/>
            <a:ext cx="2429720" cy="5612707"/>
          </a:xfrm>
          <a:prstGeom prst="rect">
            <a:avLst/>
          </a:prstGeom>
        </p:spPr>
      </p:pic>
      <p:pic>
        <p:nvPicPr>
          <p:cNvPr id="28" name="Picture 27">
            <a:extLst>
              <a:ext uri="{FF2B5EF4-FFF2-40B4-BE49-F238E27FC236}">
                <a16:creationId xmlns:a16="http://schemas.microsoft.com/office/drawing/2014/main" id="{40BA8120-62DA-7DD4-F216-DE550063EFE4}"/>
              </a:ext>
            </a:extLst>
          </p:cNvPr>
          <p:cNvPicPr>
            <a:picLocks noChangeAspect="1"/>
          </p:cNvPicPr>
          <p:nvPr/>
        </p:nvPicPr>
        <p:blipFill>
          <a:blip r:embed="rId5"/>
          <a:stretch>
            <a:fillRect/>
          </a:stretch>
        </p:blipFill>
        <p:spPr>
          <a:xfrm>
            <a:off x="9251296" y="3050046"/>
            <a:ext cx="2897745" cy="3691352"/>
          </a:xfrm>
          <a:prstGeom prst="rect">
            <a:avLst/>
          </a:prstGeom>
        </p:spPr>
      </p:pic>
      <p:pic>
        <p:nvPicPr>
          <p:cNvPr id="34" name="Picture 33">
            <a:extLst>
              <a:ext uri="{FF2B5EF4-FFF2-40B4-BE49-F238E27FC236}">
                <a16:creationId xmlns:a16="http://schemas.microsoft.com/office/drawing/2014/main" id="{D42D0E99-6E40-CE54-E57F-666CE95C7158}"/>
              </a:ext>
            </a:extLst>
          </p:cNvPr>
          <p:cNvPicPr>
            <a:picLocks noChangeAspect="1"/>
          </p:cNvPicPr>
          <p:nvPr/>
        </p:nvPicPr>
        <p:blipFill>
          <a:blip r:embed="rId6"/>
          <a:stretch>
            <a:fillRect/>
          </a:stretch>
        </p:blipFill>
        <p:spPr>
          <a:xfrm>
            <a:off x="10260917" y="274641"/>
            <a:ext cx="1931083" cy="2605694"/>
          </a:xfrm>
          <a:prstGeom prst="rect">
            <a:avLst/>
          </a:prstGeom>
        </p:spPr>
      </p:pic>
      <p:pic>
        <p:nvPicPr>
          <p:cNvPr id="1030" name="Picture 6" descr="hero.webp [webp-to-gif output image]">
            <a:extLst>
              <a:ext uri="{FF2B5EF4-FFF2-40B4-BE49-F238E27FC236}">
                <a16:creationId xmlns:a16="http://schemas.microsoft.com/office/drawing/2014/main" id="{015BEA44-4069-7871-3D36-1B6B00C4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r="15586"/>
          <a:stretch>
            <a:fillRect/>
          </a:stretch>
        </p:blipFill>
        <p:spPr bwMode="auto">
          <a:xfrm>
            <a:off x="5547769" y="503227"/>
            <a:ext cx="4780654" cy="2377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35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99E80-0E9A-25C1-75E7-9509EFDF160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F7D6D0B7-5DE5-F597-2528-ED5B8F97A59C}"/>
              </a:ext>
            </a:extLst>
          </p:cNvPr>
          <p:cNvPicPr>
            <a:picLocks noChangeAspect="1"/>
          </p:cNvPicPr>
          <p:nvPr/>
        </p:nvPicPr>
        <p:blipFill>
          <a:blip r:embed="rId3"/>
          <a:stretch>
            <a:fillRect/>
          </a:stretch>
        </p:blipFill>
        <p:spPr>
          <a:xfrm>
            <a:off x="4418577" y="2457701"/>
            <a:ext cx="7677278" cy="4325262"/>
          </a:xfrm>
          <a:prstGeom prst="rect">
            <a:avLst/>
          </a:prstGeom>
          <a:effectLst/>
        </p:spPr>
      </p:pic>
      <p:pic>
        <p:nvPicPr>
          <p:cNvPr id="9" name="Picture 8">
            <a:extLst>
              <a:ext uri="{FF2B5EF4-FFF2-40B4-BE49-F238E27FC236}">
                <a16:creationId xmlns:a16="http://schemas.microsoft.com/office/drawing/2014/main" id="{2C9DBBD5-2559-EE68-8C67-B9BFDF22CDF8}"/>
              </a:ext>
            </a:extLst>
          </p:cNvPr>
          <p:cNvPicPr>
            <a:picLocks noChangeAspect="1"/>
          </p:cNvPicPr>
          <p:nvPr/>
        </p:nvPicPr>
        <p:blipFill>
          <a:blip r:embed="rId4"/>
          <a:srcRect b="15421"/>
          <a:stretch>
            <a:fillRect/>
          </a:stretch>
        </p:blipFill>
        <p:spPr>
          <a:xfrm>
            <a:off x="135012" y="274640"/>
            <a:ext cx="7972264" cy="3689805"/>
          </a:xfrm>
          <a:prstGeom prst="rect">
            <a:avLst/>
          </a:prstGeom>
          <a:effectLst>
            <a:outerShdw blurRad="50800" dist="38100" dir="8100000" algn="tr" rotWithShape="0">
              <a:prstClr val="black">
                <a:alpha val="40000"/>
              </a:prstClr>
            </a:outerShdw>
          </a:effectLst>
        </p:spPr>
      </p:pic>
      <p:sp>
        <p:nvSpPr>
          <p:cNvPr id="7" name="Title 1">
            <a:extLst>
              <a:ext uri="{FF2B5EF4-FFF2-40B4-BE49-F238E27FC236}">
                <a16:creationId xmlns:a16="http://schemas.microsoft.com/office/drawing/2014/main" id="{34EFB40B-F0D2-CB9D-2F41-C1A0C88C06DB}"/>
              </a:ext>
            </a:extLst>
          </p:cNvPr>
          <p:cNvSpPr>
            <a:spLocks noGrp="1"/>
          </p:cNvSpPr>
          <p:nvPr>
            <p:ph type="title"/>
          </p:nvPr>
        </p:nvSpPr>
        <p:spPr>
          <a:xfrm>
            <a:off x="7208828" y="274640"/>
            <a:ext cx="4983172"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RELATED WORKS </a:t>
            </a:r>
          </a:p>
        </p:txBody>
      </p:sp>
      <p:sp>
        <p:nvSpPr>
          <p:cNvPr id="3" name="Slide Number Placeholder 2">
            <a:extLst>
              <a:ext uri="{FF2B5EF4-FFF2-40B4-BE49-F238E27FC236}">
                <a16:creationId xmlns:a16="http://schemas.microsoft.com/office/drawing/2014/main" id="{A584C235-A84B-6344-FAF5-762E02F9CF6E}"/>
              </a:ext>
            </a:extLst>
          </p:cNvPr>
          <p:cNvSpPr>
            <a:spLocks noGrp="1"/>
          </p:cNvSpPr>
          <p:nvPr>
            <p:ph type="sldNum" sz="quarter" idx="12"/>
          </p:nvPr>
        </p:nvSpPr>
        <p:spPr/>
        <p:txBody>
          <a:bodyPr/>
          <a:lstStyle/>
          <a:p>
            <a:fld id="{96E69268-9C8B-4EBF-A9EE-DC5DC2D48DC3}" type="slidenum">
              <a:rPr lang="en-US" smtClean="0"/>
              <a:pPr/>
              <a:t>6</a:t>
            </a:fld>
            <a:endParaRPr lang="en-US"/>
          </a:p>
        </p:txBody>
      </p:sp>
      <p:sp>
        <p:nvSpPr>
          <p:cNvPr id="2" name="Hộp Văn bản 5">
            <a:extLst>
              <a:ext uri="{FF2B5EF4-FFF2-40B4-BE49-F238E27FC236}">
                <a16:creationId xmlns:a16="http://schemas.microsoft.com/office/drawing/2014/main" id="{C047A774-D303-A716-BE8E-45FD3D4B9492}"/>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pic>
        <p:nvPicPr>
          <p:cNvPr id="28" name="Picture 27">
            <a:extLst>
              <a:ext uri="{FF2B5EF4-FFF2-40B4-BE49-F238E27FC236}">
                <a16:creationId xmlns:a16="http://schemas.microsoft.com/office/drawing/2014/main" id="{335F5518-9D59-1531-7DF1-D3F90B5C80AA}"/>
              </a:ext>
            </a:extLst>
          </p:cNvPr>
          <p:cNvPicPr>
            <a:picLocks noChangeAspect="1"/>
          </p:cNvPicPr>
          <p:nvPr/>
        </p:nvPicPr>
        <p:blipFill>
          <a:blip r:embed="rId5"/>
          <a:srcRect t="22572" b="7123"/>
          <a:stretch>
            <a:fillRect/>
          </a:stretch>
        </p:blipFill>
        <p:spPr>
          <a:xfrm>
            <a:off x="96144" y="4038088"/>
            <a:ext cx="4222198" cy="2424824"/>
          </a:xfrm>
          <a:prstGeom prst="rect">
            <a:avLst/>
          </a:prstGeom>
        </p:spPr>
      </p:pic>
      <p:sp>
        <p:nvSpPr>
          <p:cNvPr id="30" name="TextBox 29">
            <a:extLst>
              <a:ext uri="{FF2B5EF4-FFF2-40B4-BE49-F238E27FC236}">
                <a16:creationId xmlns:a16="http://schemas.microsoft.com/office/drawing/2014/main" id="{E5129D89-A5C9-BE36-9D4A-5ED48CFA5BE5}"/>
              </a:ext>
            </a:extLst>
          </p:cNvPr>
          <p:cNvSpPr txBox="1"/>
          <p:nvPr/>
        </p:nvSpPr>
        <p:spPr>
          <a:xfrm>
            <a:off x="8425981" y="6044299"/>
            <a:ext cx="3760296" cy="738664"/>
          </a:xfrm>
          <a:prstGeom prst="rect">
            <a:avLst/>
          </a:prstGeom>
          <a:noFill/>
        </p:spPr>
        <p:txBody>
          <a:bodyPr wrap="square">
            <a:spAutoFit/>
          </a:bodyPr>
          <a:lstStyle/>
          <a:p>
            <a:r>
              <a:rPr lang="en-GB" sz="1400" dirty="0" err="1">
                <a:solidFill>
                  <a:srgbClr val="5D87C2"/>
                </a:solidFill>
                <a:latin typeface="Open Sans" panose="020B0606030504020204" pitchFamily="34" charset="0"/>
                <a:ea typeface="Open Sans" panose="020B0606030504020204" pitchFamily="34" charset="0"/>
                <a:cs typeface="Open Sans" panose="020B0606030504020204" pitchFamily="34" charset="0"/>
              </a:rPr>
              <a:t>Moryossef</a:t>
            </a:r>
            <a:r>
              <a:rPr lang="en-GB"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 (2024). </a:t>
            </a:r>
            <a:r>
              <a:rPr lang="en-GB" sz="1400" i="1" dirty="0">
                <a:solidFill>
                  <a:srgbClr val="5D87C2"/>
                </a:solidFill>
                <a:latin typeface="Open Sans" panose="020B0606030504020204" pitchFamily="34" charset="0"/>
                <a:ea typeface="Open Sans" panose="020B0606030504020204" pitchFamily="34" charset="0"/>
                <a:cs typeface="Open Sans" panose="020B0606030504020204" pitchFamily="34" charset="0"/>
              </a:rPr>
              <a:t>Real-Time Multilingual Sign Language Processing</a:t>
            </a:r>
            <a:r>
              <a:rPr lang="en-GB"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5D87C2"/>
                </a:solidFill>
                <a:latin typeface="Open Sans" panose="020B0606030504020204" pitchFamily="34" charset="0"/>
                <a:ea typeface="Open Sans" panose="020B0606030504020204" pitchFamily="34" charset="0"/>
                <a:cs typeface="Open Sans" panose="020B0606030504020204" pitchFamily="34" charset="0"/>
                <a:hlinkClick r:id="rId6"/>
              </a:rPr>
              <a:t>https://doi.org/10.48550/arxiv.2412.01991</a:t>
            </a:r>
            <a:r>
              <a:rPr lang="en-GB"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2" name="TextBox 31">
            <a:extLst>
              <a:ext uri="{FF2B5EF4-FFF2-40B4-BE49-F238E27FC236}">
                <a16:creationId xmlns:a16="http://schemas.microsoft.com/office/drawing/2014/main" id="{2B358CAD-02C1-5E95-8592-67CCD9205247}"/>
              </a:ext>
            </a:extLst>
          </p:cNvPr>
          <p:cNvSpPr txBox="1"/>
          <p:nvPr/>
        </p:nvSpPr>
        <p:spPr>
          <a:xfrm>
            <a:off x="8107276" y="983399"/>
            <a:ext cx="4079001" cy="1196674"/>
          </a:xfrm>
          <a:prstGeom prst="rect">
            <a:avLst/>
          </a:prstGeom>
          <a:noFill/>
        </p:spPr>
        <p:txBody>
          <a:bodyPr wrap="square">
            <a:spAutoFit/>
          </a:bodyPr>
          <a:lstStyle/>
          <a:p>
            <a:pPr marL="171450" indent="-171450">
              <a:lnSpc>
                <a:spcPts val="2200"/>
              </a:lnSpc>
              <a:buFont typeface="Wingdings" panose="05000000000000000000" pitchFamily="2" charset="2"/>
              <a:buChar char="§"/>
            </a:pPr>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hlinkClick r:id="rId7"/>
              </a:rPr>
              <a:t>https://research.sign.mt</a:t>
            </a:r>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t>
            </a:r>
          </a:p>
          <a:p>
            <a:pPr marL="171450" indent="-171450">
              <a:lnSpc>
                <a:spcPts val="2200"/>
              </a:lnSpc>
              <a:buFont typeface="Wingdings" panose="05000000000000000000" pitchFamily="2" charset="2"/>
              <a:buChar char="§"/>
            </a:pPr>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hlinkClick r:id="rId8"/>
              </a:rPr>
              <a:t>https://sign.mt/docs/docs</a:t>
            </a:r>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t>
            </a:r>
          </a:p>
          <a:p>
            <a:pPr marL="171450" indent="-171450">
              <a:lnSpc>
                <a:spcPts val="2200"/>
              </a:lnSpc>
              <a:buFont typeface="Wingdings" panose="05000000000000000000" pitchFamily="2" charset="2"/>
              <a:buChar char="§"/>
            </a:pPr>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hlinkClick r:id="rId9"/>
              </a:rPr>
              <a:t>https://github.com/sign/translate</a:t>
            </a:r>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t>
            </a:r>
          </a:p>
          <a:p>
            <a:pPr marL="171450" indent="-171450">
              <a:lnSpc>
                <a:spcPts val="2200"/>
              </a:lnSpc>
              <a:buFont typeface="Wingdings" panose="05000000000000000000" pitchFamily="2" charset="2"/>
              <a:buChar char="§"/>
            </a:pPr>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hlinkClick r:id="rId10"/>
              </a:rPr>
              <a:t>https://github.com/sign-language-processing</a:t>
            </a:r>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88736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FDCF2-16FE-D455-B004-6D0DF569049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784F1E9-1321-0D43-37D6-2D61F02BE29E}"/>
              </a:ext>
            </a:extLst>
          </p:cNvPr>
          <p:cNvSpPr>
            <a:spLocks noGrp="1"/>
          </p:cNvSpPr>
          <p:nvPr>
            <p:ph type="title"/>
          </p:nvPr>
        </p:nvSpPr>
        <p:spPr>
          <a:xfrm>
            <a:off x="0" y="274640"/>
            <a:ext cx="4983480"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RELATED WORKS </a:t>
            </a:r>
          </a:p>
        </p:txBody>
      </p:sp>
      <p:sp>
        <p:nvSpPr>
          <p:cNvPr id="3" name="Slide Number Placeholder 2">
            <a:extLst>
              <a:ext uri="{FF2B5EF4-FFF2-40B4-BE49-F238E27FC236}">
                <a16:creationId xmlns:a16="http://schemas.microsoft.com/office/drawing/2014/main" id="{6FCDDA54-11CB-12D6-C573-1FAD18FC5FC8}"/>
              </a:ext>
            </a:extLst>
          </p:cNvPr>
          <p:cNvSpPr>
            <a:spLocks noGrp="1"/>
          </p:cNvSpPr>
          <p:nvPr>
            <p:ph type="sldNum" sz="quarter" idx="12"/>
          </p:nvPr>
        </p:nvSpPr>
        <p:spPr/>
        <p:txBody>
          <a:bodyPr/>
          <a:lstStyle/>
          <a:p>
            <a:fld id="{96E69268-9C8B-4EBF-A9EE-DC5DC2D48DC3}" type="slidenum">
              <a:rPr lang="en-US" smtClean="0"/>
              <a:pPr/>
              <a:t>7</a:t>
            </a:fld>
            <a:endParaRPr lang="en-US"/>
          </a:p>
        </p:txBody>
      </p:sp>
      <p:sp>
        <p:nvSpPr>
          <p:cNvPr id="2" name="Hộp Văn bản 5">
            <a:extLst>
              <a:ext uri="{FF2B5EF4-FFF2-40B4-BE49-F238E27FC236}">
                <a16:creationId xmlns:a16="http://schemas.microsoft.com/office/drawing/2014/main" id="{3A5EB6F4-0F36-BD95-7054-8302BCD9DD38}"/>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pic>
        <p:nvPicPr>
          <p:cNvPr id="5" name="Picture 4">
            <a:extLst>
              <a:ext uri="{FF2B5EF4-FFF2-40B4-BE49-F238E27FC236}">
                <a16:creationId xmlns:a16="http://schemas.microsoft.com/office/drawing/2014/main" id="{8187B505-E88A-8487-62F7-424DE97A7065}"/>
              </a:ext>
            </a:extLst>
          </p:cNvPr>
          <p:cNvPicPr>
            <a:picLocks noChangeAspect="1"/>
          </p:cNvPicPr>
          <p:nvPr/>
        </p:nvPicPr>
        <p:blipFill>
          <a:blip r:embed="rId3"/>
          <a:srcRect b="22400"/>
          <a:stretch>
            <a:fillRect/>
          </a:stretch>
        </p:blipFill>
        <p:spPr>
          <a:xfrm>
            <a:off x="218671" y="2664040"/>
            <a:ext cx="5877329" cy="1937866"/>
          </a:xfrm>
          <a:prstGeom prst="rect">
            <a:avLst/>
          </a:prstGeom>
        </p:spPr>
      </p:pic>
      <p:sp>
        <p:nvSpPr>
          <p:cNvPr id="8" name="TextBox 7">
            <a:extLst>
              <a:ext uri="{FF2B5EF4-FFF2-40B4-BE49-F238E27FC236}">
                <a16:creationId xmlns:a16="http://schemas.microsoft.com/office/drawing/2014/main" id="{32709F48-3F77-19C1-4B26-A98075E0F44F}"/>
              </a:ext>
            </a:extLst>
          </p:cNvPr>
          <p:cNvSpPr txBox="1"/>
          <p:nvPr/>
        </p:nvSpPr>
        <p:spPr>
          <a:xfrm>
            <a:off x="476952" y="4653085"/>
            <a:ext cx="5360766" cy="523220"/>
          </a:xfrm>
          <a:prstGeom prst="rect">
            <a:avLst/>
          </a:prstGeom>
          <a:noFill/>
        </p:spPr>
        <p:txBody>
          <a:bodyPr wrap="square">
            <a:spAutoFit/>
          </a:bodyPr>
          <a:lstStyle/>
          <a:p>
            <a:r>
              <a:rPr lang="en-GB"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Yin, K., &amp; Read, J. (2020). </a:t>
            </a:r>
            <a:r>
              <a:rPr lang="en-GB" sz="1400" i="1" dirty="0">
                <a:solidFill>
                  <a:srgbClr val="5D87C2"/>
                </a:solidFill>
                <a:latin typeface="Open Sans" panose="020B0606030504020204" pitchFamily="34" charset="0"/>
                <a:ea typeface="Open Sans" panose="020B0606030504020204" pitchFamily="34" charset="0"/>
                <a:cs typeface="Open Sans" panose="020B0606030504020204" pitchFamily="34" charset="0"/>
              </a:rPr>
              <a:t>Better Sign Language Translation with STMC-Transformer</a:t>
            </a:r>
            <a:r>
              <a:rPr lang="en-GB"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5D87C2"/>
                </a:solidFill>
                <a:latin typeface="Open Sans" panose="020B0606030504020204" pitchFamily="34" charset="0"/>
                <a:ea typeface="Open Sans" panose="020B0606030504020204" pitchFamily="34" charset="0"/>
                <a:cs typeface="Open Sans" panose="020B0606030504020204" pitchFamily="34" charset="0"/>
                <a:hlinkClick r:id="rId4"/>
              </a:rPr>
              <a:t>https://doi.org/10.48550/arxiv.2004.00588</a:t>
            </a:r>
            <a:r>
              <a:rPr lang="en-GB"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4" name="Hộp Văn bản 7">
            <a:extLst>
              <a:ext uri="{FF2B5EF4-FFF2-40B4-BE49-F238E27FC236}">
                <a16:creationId xmlns:a16="http://schemas.microsoft.com/office/drawing/2014/main" id="{1BF91DC1-FB86-A061-D6F9-E75A81050BBE}"/>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https://github.com/HengkyUTS/SyntaxSquad</a:t>
            </a:r>
          </a:p>
        </p:txBody>
      </p:sp>
      <p:pic>
        <p:nvPicPr>
          <p:cNvPr id="9" name="Picture 8">
            <a:extLst>
              <a:ext uri="{FF2B5EF4-FFF2-40B4-BE49-F238E27FC236}">
                <a16:creationId xmlns:a16="http://schemas.microsoft.com/office/drawing/2014/main" id="{7F88FADA-AB53-977E-1F38-31A5797DD5FD}"/>
              </a:ext>
            </a:extLst>
          </p:cNvPr>
          <p:cNvPicPr>
            <a:picLocks noChangeAspect="1"/>
          </p:cNvPicPr>
          <p:nvPr/>
        </p:nvPicPr>
        <p:blipFill>
          <a:blip r:embed="rId5"/>
          <a:stretch>
            <a:fillRect/>
          </a:stretch>
        </p:blipFill>
        <p:spPr>
          <a:xfrm>
            <a:off x="218671" y="5227485"/>
            <a:ext cx="5619047" cy="1209081"/>
          </a:xfrm>
          <a:prstGeom prst="rect">
            <a:avLst/>
          </a:prstGeom>
        </p:spPr>
      </p:pic>
      <p:pic>
        <p:nvPicPr>
          <p:cNvPr id="11" name="Picture 10">
            <a:extLst>
              <a:ext uri="{FF2B5EF4-FFF2-40B4-BE49-F238E27FC236}">
                <a16:creationId xmlns:a16="http://schemas.microsoft.com/office/drawing/2014/main" id="{E26E7889-1875-94E3-3792-FD1DF46E1F31}"/>
              </a:ext>
            </a:extLst>
          </p:cNvPr>
          <p:cNvPicPr>
            <a:picLocks noChangeAspect="1"/>
          </p:cNvPicPr>
          <p:nvPr/>
        </p:nvPicPr>
        <p:blipFill>
          <a:blip r:embed="rId6"/>
          <a:srcRect l="1314"/>
          <a:stretch>
            <a:fillRect/>
          </a:stretch>
        </p:blipFill>
        <p:spPr>
          <a:xfrm>
            <a:off x="218671" y="985722"/>
            <a:ext cx="5877329" cy="1564006"/>
          </a:xfrm>
          <a:prstGeom prst="rect">
            <a:avLst/>
          </a:prstGeom>
        </p:spPr>
      </p:pic>
      <p:pic>
        <p:nvPicPr>
          <p:cNvPr id="15" name="Picture 14">
            <a:extLst>
              <a:ext uri="{FF2B5EF4-FFF2-40B4-BE49-F238E27FC236}">
                <a16:creationId xmlns:a16="http://schemas.microsoft.com/office/drawing/2014/main" id="{B0C4CDF1-C83E-AC10-9219-43DB6B794C81}"/>
              </a:ext>
            </a:extLst>
          </p:cNvPr>
          <p:cNvPicPr>
            <a:picLocks noChangeAspect="1"/>
          </p:cNvPicPr>
          <p:nvPr/>
        </p:nvPicPr>
        <p:blipFill>
          <a:blip r:embed="rId7"/>
          <a:stretch>
            <a:fillRect/>
          </a:stretch>
        </p:blipFill>
        <p:spPr>
          <a:xfrm>
            <a:off x="6440901" y="149513"/>
            <a:ext cx="5619048" cy="6633450"/>
          </a:xfrm>
          <a:prstGeom prst="rect">
            <a:avLst/>
          </a:prstGeom>
        </p:spPr>
      </p:pic>
      <p:pic>
        <p:nvPicPr>
          <p:cNvPr id="23" name="Picture 22">
            <a:extLst>
              <a:ext uri="{FF2B5EF4-FFF2-40B4-BE49-F238E27FC236}">
                <a16:creationId xmlns:a16="http://schemas.microsoft.com/office/drawing/2014/main" id="{F0A5C155-8257-EF4F-9D1A-284A0F64656E}"/>
              </a:ext>
            </a:extLst>
          </p:cNvPr>
          <p:cNvPicPr>
            <a:picLocks noChangeAspect="1"/>
          </p:cNvPicPr>
          <p:nvPr/>
        </p:nvPicPr>
        <p:blipFill>
          <a:blip r:embed="rId8"/>
          <a:stretch>
            <a:fillRect/>
          </a:stretch>
        </p:blipFill>
        <p:spPr>
          <a:xfrm>
            <a:off x="9465629" y="1954511"/>
            <a:ext cx="2565733" cy="753167"/>
          </a:xfrm>
          <a:prstGeom prst="rect">
            <a:avLst/>
          </a:prstGeom>
        </p:spPr>
      </p:pic>
      <p:pic>
        <p:nvPicPr>
          <p:cNvPr id="29" name="Picture 28">
            <a:extLst>
              <a:ext uri="{FF2B5EF4-FFF2-40B4-BE49-F238E27FC236}">
                <a16:creationId xmlns:a16="http://schemas.microsoft.com/office/drawing/2014/main" id="{F0B1490B-4769-5C43-07A7-35ED43C8DE35}"/>
              </a:ext>
            </a:extLst>
          </p:cNvPr>
          <p:cNvPicPr>
            <a:picLocks noChangeAspect="1"/>
          </p:cNvPicPr>
          <p:nvPr/>
        </p:nvPicPr>
        <p:blipFill>
          <a:blip r:embed="rId9"/>
          <a:srcRect t="33105"/>
          <a:stretch>
            <a:fillRect/>
          </a:stretch>
        </p:blipFill>
        <p:spPr>
          <a:xfrm>
            <a:off x="7553421" y="4587655"/>
            <a:ext cx="2632120" cy="1195170"/>
          </a:xfrm>
          <a:prstGeom prst="rect">
            <a:avLst/>
          </a:prstGeom>
        </p:spPr>
      </p:pic>
      <p:sp>
        <p:nvSpPr>
          <p:cNvPr id="31" name="TextBox 30">
            <a:extLst>
              <a:ext uri="{FF2B5EF4-FFF2-40B4-BE49-F238E27FC236}">
                <a16:creationId xmlns:a16="http://schemas.microsoft.com/office/drawing/2014/main" id="{C3E262E8-4C4C-A373-91CC-65825DADAE68}"/>
              </a:ext>
            </a:extLst>
          </p:cNvPr>
          <p:cNvSpPr txBox="1"/>
          <p:nvPr/>
        </p:nvSpPr>
        <p:spPr>
          <a:xfrm>
            <a:off x="7821279" y="3371363"/>
            <a:ext cx="2292695" cy="523220"/>
          </a:xfrm>
          <a:prstGeom prst="rect">
            <a:avLst/>
          </a:prstGeom>
          <a:noFill/>
        </p:spPr>
        <p:txBody>
          <a:bodyPr wrap="square">
            <a:spAutoFit/>
          </a:bodyPr>
          <a:lstStyle/>
          <a:p>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hlinkClick r:id="rId10"/>
              </a:rPr>
              <a:t>https://www.kaggle.com/competitions/asl-signs</a:t>
            </a:r>
            <a:r>
              <a:rPr lang="en-AU" sz="1400" dirty="0">
                <a:solidFill>
                  <a:srgbClr val="5D87C2"/>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518221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74AD1-D501-16BA-BFF8-75B18A774F5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189D2841-571E-63B9-FC14-8AD1D14C6626}"/>
              </a:ext>
            </a:extLst>
          </p:cNvPr>
          <p:cNvSpPr>
            <a:spLocks noGrp="1"/>
          </p:cNvSpPr>
          <p:nvPr>
            <p:ph type="title"/>
          </p:nvPr>
        </p:nvSpPr>
        <p:spPr>
          <a:xfrm>
            <a:off x="0" y="274640"/>
            <a:ext cx="12192000"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RELATED WORKS </a:t>
            </a:r>
          </a:p>
        </p:txBody>
      </p:sp>
      <p:sp>
        <p:nvSpPr>
          <p:cNvPr id="3" name="Slide Number Placeholder 2">
            <a:extLst>
              <a:ext uri="{FF2B5EF4-FFF2-40B4-BE49-F238E27FC236}">
                <a16:creationId xmlns:a16="http://schemas.microsoft.com/office/drawing/2014/main" id="{C305C631-8164-32DA-4EBA-5A0D62E15121}"/>
              </a:ext>
            </a:extLst>
          </p:cNvPr>
          <p:cNvSpPr>
            <a:spLocks noGrp="1"/>
          </p:cNvSpPr>
          <p:nvPr>
            <p:ph type="sldNum" sz="quarter" idx="12"/>
          </p:nvPr>
        </p:nvSpPr>
        <p:spPr/>
        <p:txBody>
          <a:bodyPr/>
          <a:lstStyle/>
          <a:p>
            <a:fld id="{96E69268-9C8B-4EBF-A9EE-DC5DC2D48DC3}" type="slidenum">
              <a:rPr lang="en-US" smtClean="0"/>
              <a:pPr/>
              <a:t>8</a:t>
            </a:fld>
            <a:endParaRPr lang="en-US"/>
          </a:p>
        </p:txBody>
      </p:sp>
      <p:sp>
        <p:nvSpPr>
          <p:cNvPr id="2" name="Hộp Văn bản 5">
            <a:extLst>
              <a:ext uri="{FF2B5EF4-FFF2-40B4-BE49-F238E27FC236}">
                <a16:creationId xmlns:a16="http://schemas.microsoft.com/office/drawing/2014/main" id="{9C166E3A-0E7C-87B0-2717-385354CB0427}"/>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pic>
        <p:nvPicPr>
          <p:cNvPr id="5" name="Instagram">
            <a:hlinkClick r:id="" action="ppaction://media"/>
            <a:extLst>
              <a:ext uri="{FF2B5EF4-FFF2-40B4-BE49-F238E27FC236}">
                <a16:creationId xmlns:a16="http://schemas.microsoft.com/office/drawing/2014/main" id="{49C2D681-EF1F-169D-80A8-97EF5988C9A6}"/>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9197"/>
          <a:stretch>
            <a:fillRect/>
          </a:stretch>
        </p:blipFill>
        <p:spPr>
          <a:xfrm>
            <a:off x="7480898" y="1094691"/>
            <a:ext cx="4467846" cy="5071213"/>
          </a:xfrm>
          <a:prstGeom prst="rect">
            <a:avLst/>
          </a:prstGeom>
        </p:spPr>
      </p:pic>
      <p:sp>
        <p:nvSpPr>
          <p:cNvPr id="6" name="Hộp Văn bản 7">
            <a:extLst>
              <a:ext uri="{FF2B5EF4-FFF2-40B4-BE49-F238E27FC236}">
                <a16:creationId xmlns:a16="http://schemas.microsoft.com/office/drawing/2014/main" id="{EE55978E-DA0B-0FD4-5D99-6DA34DB8A4B6}"/>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https://github.com/18520339/islr-mlops</a:t>
            </a:r>
            <a:endParaRPr lang="en-US" sz="1400" b="1" dirty="0">
              <a:solidFill>
                <a:schemeClr val="accent6">
                  <a:lumMod val="75000"/>
                </a:schemeClr>
              </a:solidFill>
            </a:endParaRPr>
          </a:p>
        </p:txBody>
      </p:sp>
      <p:pic>
        <p:nvPicPr>
          <p:cNvPr id="11" name="Picture 10">
            <a:extLst>
              <a:ext uri="{FF2B5EF4-FFF2-40B4-BE49-F238E27FC236}">
                <a16:creationId xmlns:a16="http://schemas.microsoft.com/office/drawing/2014/main" id="{F608D494-FE57-9B87-9289-CB099867EC9A}"/>
              </a:ext>
            </a:extLst>
          </p:cNvPr>
          <p:cNvPicPr>
            <a:picLocks noChangeAspect="1"/>
          </p:cNvPicPr>
          <p:nvPr/>
        </p:nvPicPr>
        <p:blipFill>
          <a:blip r:embed="rId6"/>
          <a:stretch>
            <a:fillRect/>
          </a:stretch>
        </p:blipFill>
        <p:spPr>
          <a:xfrm>
            <a:off x="237118" y="1094691"/>
            <a:ext cx="6994217" cy="4716945"/>
          </a:xfrm>
          <a:prstGeom prst="rect">
            <a:avLst/>
          </a:prstGeom>
        </p:spPr>
      </p:pic>
      <p:sp>
        <p:nvSpPr>
          <p:cNvPr id="13" name="TextBox 12">
            <a:extLst>
              <a:ext uri="{FF2B5EF4-FFF2-40B4-BE49-F238E27FC236}">
                <a16:creationId xmlns:a16="http://schemas.microsoft.com/office/drawing/2014/main" id="{C978EE06-15E0-CBBA-075B-668C16AE4BAB}"/>
              </a:ext>
            </a:extLst>
          </p:cNvPr>
          <p:cNvSpPr txBox="1"/>
          <p:nvPr/>
        </p:nvSpPr>
        <p:spPr>
          <a:xfrm>
            <a:off x="237118" y="5873866"/>
            <a:ext cx="6994217" cy="369332"/>
          </a:xfrm>
          <a:prstGeom prst="rect">
            <a:avLst/>
          </a:prstGeom>
          <a:noFill/>
        </p:spPr>
        <p:txBody>
          <a:bodyPr wrap="square">
            <a:spAutoFit/>
          </a:bodyPr>
          <a:lstStyle/>
          <a:p>
            <a:pPr algn="ctr"/>
            <a:r>
              <a:rPr lang="en-AU" dirty="0">
                <a:hlinkClick r:id="rId7"/>
              </a:rPr>
              <a:t>https://www.youtube.com/@slait_ai</a:t>
            </a:r>
            <a:r>
              <a:rPr lang="en-AU" dirty="0"/>
              <a:t> </a:t>
            </a:r>
          </a:p>
        </p:txBody>
      </p:sp>
    </p:spTree>
    <p:extLst>
      <p:ext uri="{BB962C8B-B14F-4D97-AF65-F5344CB8AC3E}">
        <p14:creationId xmlns:p14="http://schemas.microsoft.com/office/powerpoint/2010/main" val="209458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74AD1-D501-16BA-BFF8-75B18A774F5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189D2841-571E-63B9-FC14-8AD1D14C6626}"/>
              </a:ext>
            </a:extLst>
          </p:cNvPr>
          <p:cNvSpPr>
            <a:spLocks noGrp="1"/>
          </p:cNvSpPr>
          <p:nvPr>
            <p:ph type="title"/>
          </p:nvPr>
        </p:nvSpPr>
        <p:spPr>
          <a:xfrm>
            <a:off x="0" y="274640"/>
            <a:ext cx="12192000" cy="711081"/>
          </a:xfrm>
        </p:spPr>
        <p:txBody>
          <a:bodyPr/>
          <a:lstStyle/>
          <a:p>
            <a:pPr algn="ctr"/>
            <a:r>
              <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rPr>
              <a:t>RELATED WORKS </a:t>
            </a:r>
          </a:p>
        </p:txBody>
      </p:sp>
      <p:sp>
        <p:nvSpPr>
          <p:cNvPr id="3" name="Slide Number Placeholder 2">
            <a:extLst>
              <a:ext uri="{FF2B5EF4-FFF2-40B4-BE49-F238E27FC236}">
                <a16:creationId xmlns:a16="http://schemas.microsoft.com/office/drawing/2014/main" id="{C305C631-8164-32DA-4EBA-5A0D62E15121}"/>
              </a:ext>
            </a:extLst>
          </p:cNvPr>
          <p:cNvSpPr>
            <a:spLocks noGrp="1"/>
          </p:cNvSpPr>
          <p:nvPr>
            <p:ph type="sldNum" sz="quarter" idx="12"/>
          </p:nvPr>
        </p:nvSpPr>
        <p:spPr/>
        <p:txBody>
          <a:bodyPr/>
          <a:lstStyle/>
          <a:p>
            <a:fld id="{96E69268-9C8B-4EBF-A9EE-DC5DC2D48DC3}" type="slidenum">
              <a:rPr lang="en-US" smtClean="0"/>
              <a:pPr/>
              <a:t>9</a:t>
            </a:fld>
            <a:endParaRPr lang="en-US"/>
          </a:p>
        </p:txBody>
      </p:sp>
      <p:sp>
        <p:nvSpPr>
          <p:cNvPr id="2" name="Hộp Văn bản 5">
            <a:extLst>
              <a:ext uri="{FF2B5EF4-FFF2-40B4-BE49-F238E27FC236}">
                <a16:creationId xmlns:a16="http://schemas.microsoft.com/office/drawing/2014/main" id="{9C166E3A-0E7C-87B0-2717-385354CB0427}"/>
              </a:ext>
            </a:extLst>
          </p:cNvPr>
          <p:cNvSpPr txBox="1"/>
          <p:nvPr/>
        </p:nvSpPr>
        <p:spPr>
          <a:xfrm>
            <a:off x="597055" y="6475186"/>
            <a:ext cx="5424586" cy="307777"/>
          </a:xfrm>
          <a:prstGeom prst="rect">
            <a:avLst/>
          </a:prstGeom>
          <a:noFill/>
        </p:spPr>
        <p:txBody>
          <a:bodyPr wrap="square" rtlCol="0">
            <a:spAutoFit/>
          </a:bodyPr>
          <a:lstStyle/>
          <a:p>
            <a:r>
              <a:rPr lang="en-GB" sz="1400">
                <a:solidFill>
                  <a:srgbClr val="0070C0"/>
                </a:solidFill>
              </a:rPr>
              <a:t>Word-level &amp; Pose-based Sign Language Interpreter</a:t>
            </a:r>
            <a:endParaRPr lang="vi-VN" sz="1400">
              <a:solidFill>
                <a:srgbClr val="0070C0"/>
              </a:solidFill>
            </a:endParaRPr>
          </a:p>
        </p:txBody>
      </p:sp>
      <p:sp>
        <p:nvSpPr>
          <p:cNvPr id="6" name="Hộp Văn bản 7">
            <a:extLst>
              <a:ext uri="{FF2B5EF4-FFF2-40B4-BE49-F238E27FC236}">
                <a16:creationId xmlns:a16="http://schemas.microsoft.com/office/drawing/2014/main" id="{EE55978E-DA0B-0FD4-5D99-6DA34DB8A4B6}"/>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https://github.com/18520339/islr-mlops</a:t>
            </a:r>
            <a:endParaRPr lang="en-US" sz="1400" b="1" dirty="0">
              <a:solidFill>
                <a:schemeClr val="accent6">
                  <a:lumMod val="75000"/>
                </a:schemeClr>
              </a:solidFill>
            </a:endParaRPr>
          </a:p>
        </p:txBody>
      </p:sp>
      <p:pic>
        <p:nvPicPr>
          <p:cNvPr id="4" name="450827082-6e72e9d0-24b4-4031-8f77-e6be26ad2fa0">
            <a:hlinkClick r:id="" action="ppaction://media"/>
            <a:extLst>
              <a:ext uri="{FF2B5EF4-FFF2-40B4-BE49-F238E27FC236}">
                <a16:creationId xmlns:a16="http://schemas.microsoft.com/office/drawing/2014/main" id="{091018C4-D9BA-74AF-6782-84A83C1677B6}"/>
              </a:ext>
            </a:extLst>
          </p:cNvPr>
          <p:cNvPicPr>
            <a:picLocks noChangeAspect="1"/>
          </p:cNvPicPr>
          <p:nvPr>
            <a:videoFile r:link="rId1"/>
            <p:extLst>
              <p:ext uri="{DAA4B4D4-6D71-4841-9C94-3DE7FCFB9230}">
                <p14:media xmlns:p14="http://schemas.microsoft.com/office/powerpoint/2010/main" r:embed="rId2">
                  <p14:trim st="12303"/>
                </p14:media>
              </p:ext>
            </p:extLst>
          </p:nvPr>
        </p:nvPicPr>
        <p:blipFill>
          <a:blip r:embed="rId6"/>
          <a:srcRect l="15270" r="13719" b="3874"/>
          <a:stretch>
            <a:fillRect/>
          </a:stretch>
        </p:blipFill>
        <p:spPr>
          <a:xfrm>
            <a:off x="1" y="1177049"/>
            <a:ext cx="6003909" cy="4572000"/>
          </a:xfrm>
          <a:prstGeom prst="rect">
            <a:avLst/>
          </a:prstGeom>
        </p:spPr>
      </p:pic>
      <p:sp>
        <p:nvSpPr>
          <p:cNvPr id="10" name="TextBox 9">
            <a:extLst>
              <a:ext uri="{FF2B5EF4-FFF2-40B4-BE49-F238E27FC236}">
                <a16:creationId xmlns:a16="http://schemas.microsoft.com/office/drawing/2014/main" id="{ED167515-F23A-2AE3-7659-36404D0C6A2C}"/>
              </a:ext>
            </a:extLst>
          </p:cNvPr>
          <p:cNvSpPr txBox="1"/>
          <p:nvPr/>
        </p:nvSpPr>
        <p:spPr>
          <a:xfrm>
            <a:off x="254989" y="5798946"/>
            <a:ext cx="6063269" cy="369332"/>
          </a:xfrm>
          <a:prstGeom prst="rect">
            <a:avLst/>
          </a:prstGeom>
          <a:noFill/>
        </p:spPr>
        <p:txBody>
          <a:bodyPr wrap="square">
            <a:spAutoFit/>
          </a:bodyPr>
          <a:lstStyle/>
          <a:p>
            <a:pPr algn="ctr"/>
            <a:r>
              <a:rPr lang="en-AU" dirty="0">
                <a:hlinkClick r:id="rId7"/>
              </a:rPr>
              <a:t>https://github.com/jason2134/SignSync</a:t>
            </a:r>
            <a:r>
              <a:rPr lang="en-AU" dirty="0"/>
              <a:t> </a:t>
            </a:r>
          </a:p>
        </p:txBody>
      </p:sp>
      <p:pic>
        <p:nvPicPr>
          <p:cNvPr id="12" name="333896604-27868867-aaed-4213-b595-bcffb357479c">
            <a:hlinkClick r:id="" action="ppaction://media"/>
            <a:extLst>
              <a:ext uri="{FF2B5EF4-FFF2-40B4-BE49-F238E27FC236}">
                <a16:creationId xmlns:a16="http://schemas.microsoft.com/office/drawing/2014/main" id="{466D3003-DFAF-3CF6-DDB8-260709E575D2}"/>
              </a:ext>
            </a:extLst>
          </p:cNvPr>
          <p:cNvPicPr>
            <a:picLocks noChangeAspect="1"/>
          </p:cNvPicPr>
          <p:nvPr>
            <a:videoFile r:link="rId1"/>
            <p:extLst>
              <p:ext uri="{DAA4B4D4-6D71-4841-9C94-3DE7FCFB9230}">
                <p14:media xmlns:p14="http://schemas.microsoft.com/office/powerpoint/2010/main" r:embed="rId3">
                  <p14:trim st="6934"/>
                </p14:media>
              </p:ext>
            </p:extLst>
          </p:nvPr>
        </p:nvPicPr>
        <p:blipFill>
          <a:blip r:embed="rId8"/>
          <a:srcRect l="893" r="4682"/>
          <a:stretch>
            <a:fillRect/>
          </a:stretch>
        </p:blipFill>
        <p:spPr>
          <a:xfrm>
            <a:off x="6129444" y="1172356"/>
            <a:ext cx="6062556" cy="4572000"/>
          </a:xfrm>
          <a:prstGeom prst="rect">
            <a:avLst/>
          </a:prstGeom>
        </p:spPr>
      </p:pic>
      <p:sp>
        <p:nvSpPr>
          <p:cNvPr id="13" name="TextBox 12">
            <a:extLst>
              <a:ext uri="{FF2B5EF4-FFF2-40B4-BE49-F238E27FC236}">
                <a16:creationId xmlns:a16="http://schemas.microsoft.com/office/drawing/2014/main" id="{BC6EF160-8133-9AF5-3850-7215660B2DA8}"/>
              </a:ext>
            </a:extLst>
          </p:cNvPr>
          <p:cNvSpPr txBox="1"/>
          <p:nvPr/>
        </p:nvSpPr>
        <p:spPr>
          <a:xfrm>
            <a:off x="6129444" y="5798946"/>
            <a:ext cx="6063269" cy="369332"/>
          </a:xfrm>
          <a:prstGeom prst="rect">
            <a:avLst/>
          </a:prstGeom>
          <a:noFill/>
        </p:spPr>
        <p:txBody>
          <a:bodyPr wrap="square">
            <a:spAutoFit/>
          </a:bodyPr>
          <a:lstStyle/>
          <a:p>
            <a:pPr algn="ctr"/>
            <a:r>
              <a:rPr lang="en-AU" dirty="0">
                <a:hlinkClick r:id="rId9"/>
              </a:rPr>
              <a:t>https://github.com/kevinjosethomas/sign-language-processing</a:t>
            </a:r>
            <a:r>
              <a:rPr lang="en-AU" dirty="0"/>
              <a:t> </a:t>
            </a:r>
          </a:p>
        </p:txBody>
      </p:sp>
    </p:spTree>
    <p:extLst>
      <p:ext uri="{BB962C8B-B14F-4D97-AF65-F5344CB8AC3E}">
        <p14:creationId xmlns:p14="http://schemas.microsoft.com/office/powerpoint/2010/main" val="47565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7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41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video>
              <p:cMediaNode vol="80000">
                <p:cTn id="22" fill="hold" display="0">
                  <p:stCondLst>
                    <p:cond delay="indefinite"/>
                  </p:stCondLst>
                </p:cTn>
                <p:tgtEl>
                  <p:spTgt spid="12"/>
                </p:tgtEl>
              </p:cMediaNode>
            </p:video>
          </p:childTnLst>
        </p:cTn>
      </p:par>
    </p:tn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0187C0"/>
      </a:accent1>
      <a:accent2>
        <a:srgbClr val="57687B"/>
      </a:accent2>
      <a:accent3>
        <a:srgbClr val="359CDB"/>
      </a:accent3>
      <a:accent4>
        <a:srgbClr val="F4AB17"/>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TotalTime>
  <Words>1834</Words>
  <Application>Microsoft Office PowerPoint</Application>
  <PresentationFormat>Widescreen</PresentationFormat>
  <Paragraphs>203</Paragraphs>
  <Slides>15</Slides>
  <Notes>14</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Arial</vt:lpstr>
      <vt:lpstr>Calibri</vt:lpstr>
      <vt:lpstr>Open Sans</vt:lpstr>
      <vt:lpstr>Times New Roman</vt:lpstr>
      <vt:lpstr>Wingdings</vt:lpstr>
      <vt:lpstr>Chủ đề Office</vt:lpstr>
      <vt:lpstr>Office Theme</vt:lpstr>
      <vt:lpstr>PowerPoint Presentation</vt:lpstr>
      <vt:lpstr>TABLE OF CONTENTS</vt:lpstr>
      <vt:lpstr>INTRODUCTION</vt:lpstr>
      <vt:lpstr>PROJECT IMPACTS </vt:lpstr>
      <vt:lpstr>RELATED WORKS</vt:lpstr>
      <vt:lpstr>RELATED WORKS </vt:lpstr>
      <vt:lpstr>RELATED WORKS </vt:lpstr>
      <vt:lpstr>RELATED WORKS </vt:lpstr>
      <vt:lpstr>RELATED WORKS </vt:lpstr>
      <vt:lpstr>METHODOLOGY</vt:lpstr>
      <vt:lpstr>METHODOLOGY</vt:lpstr>
      <vt:lpstr>METHODOLOGY</vt:lpstr>
      <vt:lpstr>EXPERIMENTAL RESULTS</vt:lpstr>
      <vt:lpstr>CONCLUSION AND FUTURE WORK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Quân Đặng</dc:creator>
  <cp:lastModifiedBy>Hoang Quan Dang</cp:lastModifiedBy>
  <cp:revision>3</cp:revision>
  <dcterms:created xsi:type="dcterms:W3CDTF">2022-01-06T04:00:04Z</dcterms:created>
  <dcterms:modified xsi:type="dcterms:W3CDTF">2025-12-11T21:40:37Z</dcterms:modified>
</cp:coreProperties>
</file>